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mazing Grotesk" panose="02000503040000020004" pitchFamily="2" charset="0"/>
      <p:regular r:id="rId20"/>
    </p:embeddedFont>
    <p:embeddedFont>
      <p:font typeface="Amazing Grotesk Semi-Bold" panose="02000703050000020004" pitchFamily="2" charset="0"/>
      <p:regular r:id="rId21"/>
      <p:bold r:id="rId22"/>
    </p:embeddedFont>
    <p:embeddedFont>
      <p:font typeface="Glacial Indifference Bold" pitchFamily="2" charset="0"/>
      <p:regular r:id="rId23"/>
      <p:bold r:id="rId24"/>
    </p:embeddedFont>
    <p:embeddedFont>
      <p:font typeface="TAN Pearl" pitchFamily="2" charset="77"/>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48" autoAdjust="0"/>
  </p:normalViewPr>
  <p:slideViewPr>
    <p:cSldViewPr>
      <p:cViewPr varScale="1">
        <p:scale>
          <a:sx n="74" d="100"/>
          <a:sy n="74" d="100"/>
        </p:scale>
        <p:origin x="-224" y="-6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Seems to be a connection between sunspots and weather; less spots, less heat. Volcanic eruptions spew out dust and screen out the sun’s heat. This eventually cause Greenland to turn white as in, with snow.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endParaRPr/>
          </a:p>
          <a:p>
            <a:r>
              <a:rPr lang="en-US"/>
              <a:t>French people asked an ironmaker to fix a problem with one of their canons that use to spark out dust to which he invented something (A cannon borer  to perfectly carve the cannon.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Thanks to John Wilkinson’s invention, steam power was to take people all over the world. Everyone bought their steam cylinders from him. His sister married someone who discovered Oxygen. He married her for her money. And he discovered carbonated drinks during a scientific sniffing.</a:t>
            </a:r>
          </a:p>
          <a:p>
            <a:endParaRPr lang="en-US"/>
          </a:p>
          <a:p>
            <a:r>
              <a:rPr lang="en-US"/>
              <a:t>By 1770, he was using gun barrels and heating up substances to make a small explosion of some sorts using the new electric sparks that were recently discovered.</a:t>
            </a:r>
          </a:p>
          <a:p>
            <a:endParaRPr lang="en-US"/>
          </a:p>
          <a:p>
            <a:r>
              <a:rPr lang="en-US"/>
              <a:t>He sent a letter to a man named Alessandro Volta. The letter arrived at Marshland which was perfect because it was surrounded by marsh.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Alessandro Volta had invented a new way of making a spark, a kind of portable electricity generator. Identifying bad smells.</a:t>
            </a:r>
          </a:p>
          <a:p>
            <a:endParaRPr lang="en-US"/>
          </a:p>
          <a:p>
            <a:r>
              <a:rPr lang="en-US"/>
              <a:t>Volta went fishing and he was noticing some bubbles coming up from the march. So he approached it with the spark. He called it “Flammable air”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 used to carry his portable generator around for his next invention, the glass pistol. He wanted to turn it into a glass bomb weapon. The second function was that it’s perfect to find bad air.</a:t>
            </a:r>
          </a:p>
          <a:p>
            <a:endParaRPr lang="en-US"/>
          </a:p>
          <a:p>
            <a:r>
              <a:rPr lang="en-US"/>
              <a:t>At the time, everyone thought Malaria came from bad smelling air?</a:t>
            </a:r>
          </a:p>
          <a:p>
            <a:endParaRPr lang="en-US"/>
          </a:p>
          <a:p>
            <a:r>
              <a:rPr lang="en-US"/>
              <a:t>Of course, ppl eventually found out that it wasn’t and this is where this story almost ended but it didn’t.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Gottlieb Daimler and Wilhem Maybach found another use of oil which is to produce Otto engines which were used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Somehow led to this. And Mercedes. where the this engine used the electric spark (Peep the Volta's glass gun reference) to ignite the engine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was cold and wheat was either too wet or you you had to pellet it In rain and without an adequate drying system, it got moldy. </a:t>
            </a:r>
          </a:p>
          <a:p>
            <a:r>
              <a:rPr lang="en-US"/>
              <a:t>It was also too cold to grow vines in north France . Kicked off the mideveal ice 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12th century, invented chimney so they don’t keep doors open.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Painters, used to put up cloths on the walls to keep warm and keep out the draft which turned into rugs they placed everywhere to keep their bodies warm, then… Knitting and buttons on clothes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Because of fireplaces:  Preoocupation of privacy started and so did cleanliness: Hot baths, hygiene began to effect table manners. No benches.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Hardwick hall, more glasses than wall.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People cutting down trees for furnaces to make glass. Zouch is like lets use coal instead of glass</a:t>
            </a:r>
          </a:p>
          <a:p>
            <a:r>
              <a:rPr lang="en-US"/>
              <a:t>Illegal to make glass with wood.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all of this mining activity, a problem was raised`; the mines were flooded.</a:t>
            </a:r>
          </a:p>
          <a:p>
            <a:endParaRPr lang="en-US"/>
          </a:p>
          <a:p>
            <a:r>
              <a:rPr lang="en-US"/>
              <a:t>Thomas Newcomen  invented  The Newcomen Engine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Thomas Newcomen  invented  The Newcomen Engine to help with the flooding (Peep the fireplace at the bottom)</a:t>
            </a:r>
          </a:p>
          <a:p>
            <a:endParaRPr lang="en-US"/>
          </a:p>
          <a:p>
            <a:r>
              <a:rPr lang="en-US"/>
              <a:t>James Watt from Glasgow university was asked to fix a problem in one of the cylinders and he found out that its concept wasn’t very effecient and so he built something so precise that the cylinders were not up for the precision because it wasn’t a perfect cylinder.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9.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9.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jpe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19.png"/><Relationship Id="rId9"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e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892" t="-24621" b="-22751"/>
            </a:stretch>
          </a:blipFill>
        </p:spPr>
        <p:txBody>
          <a:bodyPr/>
          <a:lstStyle/>
          <a:p>
            <a:endParaRPr lang="en-AE"/>
          </a:p>
        </p:txBody>
      </p:sp>
      <p:sp>
        <p:nvSpPr>
          <p:cNvPr id="3" name="Freeform 3"/>
          <p:cNvSpPr/>
          <p:nvPr/>
        </p:nvSpPr>
        <p:spPr>
          <a:xfrm rot="-9010374" flipV="1">
            <a:off x="-6282063" y="6280105"/>
            <a:ext cx="17649208" cy="6161178"/>
          </a:xfrm>
          <a:custGeom>
            <a:avLst/>
            <a:gdLst/>
            <a:ahLst/>
            <a:cxnLst/>
            <a:rect l="l" t="t" r="r" b="b"/>
            <a:pathLst>
              <a:path w="17649208" h="6161178">
                <a:moveTo>
                  <a:pt x="0" y="6161178"/>
                </a:moveTo>
                <a:lnTo>
                  <a:pt x="17649209" y="6161178"/>
                </a:lnTo>
                <a:lnTo>
                  <a:pt x="17649209" y="0"/>
                </a:lnTo>
                <a:lnTo>
                  <a:pt x="0" y="0"/>
                </a:lnTo>
                <a:lnTo>
                  <a:pt x="0" y="6161178"/>
                </a:lnTo>
                <a:close/>
              </a:path>
            </a:pathLst>
          </a:custGeom>
          <a:blipFill>
            <a:blip r:embed="rId3">
              <a:extLst>
                <a:ext uri="{96DAC541-7B7A-43D3-8B79-37D633B846F1}">
                  <asvg:svgBlip xmlns:asvg="http://schemas.microsoft.com/office/drawing/2016/SVG/main" r:embed="rId4"/>
                </a:ext>
              </a:extLst>
            </a:blip>
            <a:stretch>
              <a:fillRect t="-606" r="-606"/>
            </a:stretch>
          </a:blipFill>
        </p:spPr>
        <p:txBody>
          <a:bodyPr/>
          <a:lstStyle/>
          <a:p>
            <a:endParaRPr lang="en-AE" dirty="0"/>
          </a:p>
        </p:txBody>
      </p:sp>
      <p:sp>
        <p:nvSpPr>
          <p:cNvPr id="4" name="Freeform 4"/>
          <p:cNvSpPr/>
          <p:nvPr/>
        </p:nvSpPr>
        <p:spPr>
          <a:xfrm rot="-10409978">
            <a:off x="7047932" y="-2828708"/>
            <a:ext cx="13865705" cy="4840391"/>
          </a:xfrm>
          <a:custGeom>
            <a:avLst/>
            <a:gdLst/>
            <a:ahLst/>
            <a:cxnLst/>
            <a:rect l="l" t="t" r="r" b="b"/>
            <a:pathLst>
              <a:path w="13865705" h="4840391">
                <a:moveTo>
                  <a:pt x="0" y="0"/>
                </a:moveTo>
                <a:lnTo>
                  <a:pt x="13865705" y="0"/>
                </a:lnTo>
                <a:lnTo>
                  <a:pt x="13865705" y="4840391"/>
                </a:lnTo>
                <a:lnTo>
                  <a:pt x="0" y="4840391"/>
                </a:lnTo>
                <a:lnTo>
                  <a:pt x="0" y="0"/>
                </a:lnTo>
                <a:close/>
              </a:path>
            </a:pathLst>
          </a:custGeom>
          <a:blipFill>
            <a:blip r:embed="rId3">
              <a:extLst>
                <a:ext uri="{96DAC541-7B7A-43D3-8B79-37D633B846F1}">
                  <asvg:svgBlip xmlns:asvg="http://schemas.microsoft.com/office/drawing/2016/SVG/main" r:embed="rId4"/>
                </a:ext>
              </a:extLst>
            </a:blip>
            <a:stretch>
              <a:fillRect t="-606" r="-606"/>
            </a:stretch>
          </a:blipFill>
        </p:spPr>
        <p:txBody>
          <a:bodyPr/>
          <a:lstStyle/>
          <a:p>
            <a:endParaRPr lang="en-AE"/>
          </a:p>
        </p:txBody>
      </p:sp>
      <p:sp>
        <p:nvSpPr>
          <p:cNvPr id="5" name="Freeform 5"/>
          <p:cNvSpPr/>
          <p:nvPr/>
        </p:nvSpPr>
        <p:spPr>
          <a:xfrm>
            <a:off x="1215872" y="1471409"/>
            <a:ext cx="6940592" cy="8654499"/>
          </a:xfrm>
          <a:custGeom>
            <a:avLst/>
            <a:gdLst/>
            <a:ahLst/>
            <a:cxnLst/>
            <a:rect l="l" t="t" r="r" b="b"/>
            <a:pathLst>
              <a:path w="6940592" h="8654499">
                <a:moveTo>
                  <a:pt x="0" y="0"/>
                </a:moveTo>
                <a:lnTo>
                  <a:pt x="6940591" y="0"/>
                </a:lnTo>
                <a:lnTo>
                  <a:pt x="6940591" y="8654499"/>
                </a:lnTo>
                <a:lnTo>
                  <a:pt x="0" y="8654499"/>
                </a:lnTo>
                <a:lnTo>
                  <a:pt x="0" y="0"/>
                </a:lnTo>
                <a:close/>
              </a:path>
            </a:pathLst>
          </a:custGeom>
          <a:blipFill>
            <a:blip r:embed="rId5"/>
            <a:stretch>
              <a:fillRect/>
            </a:stretch>
          </a:blipFill>
        </p:spPr>
        <p:txBody>
          <a:bodyPr/>
          <a:lstStyle/>
          <a:p>
            <a:endParaRPr lang="en-AE"/>
          </a:p>
        </p:txBody>
      </p:sp>
      <p:sp>
        <p:nvSpPr>
          <p:cNvPr id="6" name="Freeform 6"/>
          <p:cNvSpPr/>
          <p:nvPr/>
        </p:nvSpPr>
        <p:spPr>
          <a:xfrm flipH="1">
            <a:off x="4459884" y="6691411"/>
            <a:ext cx="4434871" cy="4758019"/>
          </a:xfrm>
          <a:custGeom>
            <a:avLst/>
            <a:gdLst/>
            <a:ahLst/>
            <a:cxnLst/>
            <a:rect l="l" t="t" r="r" b="b"/>
            <a:pathLst>
              <a:path w="4434871" h="4758019">
                <a:moveTo>
                  <a:pt x="4434871" y="0"/>
                </a:moveTo>
                <a:lnTo>
                  <a:pt x="0" y="0"/>
                </a:lnTo>
                <a:lnTo>
                  <a:pt x="0" y="4758020"/>
                </a:lnTo>
                <a:lnTo>
                  <a:pt x="4434871" y="4758020"/>
                </a:lnTo>
                <a:lnTo>
                  <a:pt x="4434871" y="0"/>
                </a:lnTo>
                <a:close/>
              </a:path>
            </a:pathLst>
          </a:custGeom>
          <a:blipFill>
            <a:blip r:embed="rId6"/>
            <a:stretch>
              <a:fillRect/>
            </a:stretch>
          </a:blipFill>
        </p:spPr>
        <p:txBody>
          <a:bodyPr/>
          <a:lstStyle/>
          <a:p>
            <a:endParaRPr lang="en-AE"/>
          </a:p>
        </p:txBody>
      </p:sp>
      <p:sp>
        <p:nvSpPr>
          <p:cNvPr id="7" name="TextBox 7"/>
          <p:cNvSpPr txBox="1"/>
          <p:nvPr/>
        </p:nvSpPr>
        <p:spPr>
          <a:xfrm>
            <a:off x="9420371" y="3238774"/>
            <a:ext cx="7838929" cy="2837668"/>
          </a:xfrm>
          <a:prstGeom prst="rect">
            <a:avLst/>
          </a:prstGeom>
        </p:spPr>
        <p:txBody>
          <a:bodyPr lIns="0" tIns="0" rIns="0" bIns="0" rtlCol="0" anchor="t">
            <a:spAutoFit/>
          </a:bodyPr>
          <a:lstStyle/>
          <a:p>
            <a:pPr algn="ctr">
              <a:lnSpc>
                <a:spcPts val="11389"/>
              </a:lnSpc>
            </a:pPr>
            <a:r>
              <a:rPr lang="en-US" sz="6861" spc="20">
                <a:solidFill>
                  <a:srgbClr val="FFFFFF"/>
                </a:solidFill>
                <a:latin typeface="TAN Pearl"/>
                <a:ea typeface="TAN Pearl"/>
                <a:cs typeface="TAN Pearl"/>
                <a:sym typeface="TAN Pearl"/>
              </a:rPr>
              <a:t>THUNDER IN THE SKIES</a:t>
            </a:r>
          </a:p>
        </p:txBody>
      </p:sp>
      <p:sp>
        <p:nvSpPr>
          <p:cNvPr id="8" name="Freeform 8"/>
          <p:cNvSpPr/>
          <p:nvPr/>
        </p:nvSpPr>
        <p:spPr>
          <a:xfrm rot="-2055457">
            <a:off x="7863597" y="1774965"/>
            <a:ext cx="3540043" cy="2251920"/>
          </a:xfrm>
          <a:custGeom>
            <a:avLst/>
            <a:gdLst/>
            <a:ahLst/>
            <a:cxnLst/>
            <a:rect l="l" t="t" r="r" b="b"/>
            <a:pathLst>
              <a:path w="3540043" h="2251920">
                <a:moveTo>
                  <a:pt x="0" y="0"/>
                </a:moveTo>
                <a:lnTo>
                  <a:pt x="3540043" y="0"/>
                </a:lnTo>
                <a:lnTo>
                  <a:pt x="3540043" y="2251919"/>
                </a:lnTo>
                <a:lnTo>
                  <a:pt x="0" y="2251919"/>
                </a:lnTo>
                <a:lnTo>
                  <a:pt x="0" y="0"/>
                </a:lnTo>
                <a:close/>
              </a:path>
            </a:pathLst>
          </a:custGeom>
          <a:blipFill>
            <a:blip r:embed="rId7"/>
            <a:stretch>
              <a:fillRect t="-90169"/>
            </a:stretch>
          </a:blipFill>
        </p:spPr>
        <p:txBody>
          <a:bodyPr/>
          <a:lstStyle/>
          <a:p>
            <a:endParaRPr lang="en-AE"/>
          </a:p>
        </p:txBody>
      </p:sp>
      <p:sp>
        <p:nvSpPr>
          <p:cNvPr id="9" name="TextBox 9"/>
          <p:cNvSpPr txBox="1"/>
          <p:nvPr/>
        </p:nvSpPr>
        <p:spPr>
          <a:xfrm>
            <a:off x="10536826" y="6681886"/>
            <a:ext cx="5606020" cy="342900"/>
          </a:xfrm>
          <a:prstGeom prst="rect">
            <a:avLst/>
          </a:prstGeom>
        </p:spPr>
        <p:txBody>
          <a:bodyPr lIns="0" tIns="0" rIns="0" bIns="0" rtlCol="0" anchor="t">
            <a:spAutoFit/>
          </a:bodyPr>
          <a:lstStyle/>
          <a:p>
            <a:pPr algn="ctr">
              <a:lnSpc>
                <a:spcPts val="2639"/>
              </a:lnSpc>
            </a:pPr>
            <a:r>
              <a:rPr lang="en-US" sz="2199" b="1">
                <a:solidFill>
                  <a:srgbClr val="FFFFFF"/>
                </a:solidFill>
                <a:latin typeface="Glacial Indifference Bold"/>
                <a:ea typeface="Glacial Indifference Bold"/>
                <a:cs typeface="Glacial Indifference Bold"/>
                <a:sym typeface="Glacial Indifference Bold"/>
              </a:rPr>
              <a:t>Presented by Rashed Alshamsi</a:t>
            </a:r>
          </a:p>
        </p:txBody>
      </p:sp>
      <p:sp>
        <p:nvSpPr>
          <p:cNvPr id="10" name="TextBox 10"/>
          <p:cNvSpPr txBox="1"/>
          <p:nvPr/>
        </p:nvSpPr>
        <p:spPr>
          <a:xfrm>
            <a:off x="1028700" y="926305"/>
            <a:ext cx="4026570" cy="363206"/>
          </a:xfrm>
          <a:prstGeom prst="rect">
            <a:avLst/>
          </a:prstGeom>
        </p:spPr>
        <p:txBody>
          <a:bodyPr lIns="0" tIns="0" rIns="0" bIns="0" rtlCol="0" anchor="t">
            <a:spAutoFit/>
          </a:bodyPr>
          <a:lstStyle/>
          <a:p>
            <a:pPr algn="l">
              <a:lnSpc>
                <a:spcPts val="2933"/>
              </a:lnSpc>
            </a:pPr>
            <a:r>
              <a:rPr lang="en-US" sz="2095" b="1">
                <a:solidFill>
                  <a:srgbClr val="FFFFFF"/>
                </a:solidFill>
                <a:latin typeface="Glacial Indifference Bold"/>
                <a:ea typeface="Glacial Indifference Bold"/>
                <a:cs typeface="Glacial Indifference Bold"/>
                <a:sym typeface="Glacial Indifference Bold"/>
              </a:rPr>
              <a:t>Manus et Machina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a:off x="5904012" y="2103555"/>
            <a:ext cx="6479975" cy="8442964"/>
          </a:xfrm>
          <a:custGeom>
            <a:avLst/>
            <a:gdLst/>
            <a:ahLst/>
            <a:cxnLst/>
            <a:rect l="l" t="t" r="r" b="b"/>
            <a:pathLst>
              <a:path w="6479975" h="8442964">
                <a:moveTo>
                  <a:pt x="0" y="0"/>
                </a:moveTo>
                <a:lnTo>
                  <a:pt x="6479976" y="0"/>
                </a:lnTo>
                <a:lnTo>
                  <a:pt x="6479976" y="8442965"/>
                </a:lnTo>
                <a:lnTo>
                  <a:pt x="0" y="8442965"/>
                </a:lnTo>
                <a:lnTo>
                  <a:pt x="0" y="0"/>
                </a:lnTo>
                <a:close/>
              </a:path>
            </a:pathLst>
          </a:custGeom>
          <a:blipFill>
            <a:blip r:embed="rId4"/>
            <a:stretch>
              <a:fillRect/>
            </a:stretch>
          </a:blipFill>
        </p:spPr>
        <p:txBody>
          <a:bodyPr/>
          <a:lstStyle/>
          <a:p>
            <a:endParaRPr lang="en-AE"/>
          </a:p>
        </p:txBody>
      </p:sp>
      <p:sp>
        <p:nvSpPr>
          <p:cNvPr id="4" name="TextBox 4"/>
          <p:cNvSpPr txBox="1"/>
          <p:nvPr/>
        </p:nvSpPr>
        <p:spPr>
          <a:xfrm>
            <a:off x="3105221" y="837427"/>
            <a:ext cx="12077559" cy="1266128"/>
          </a:xfrm>
          <a:prstGeom prst="rect">
            <a:avLst/>
          </a:prstGeom>
        </p:spPr>
        <p:txBody>
          <a:bodyPr lIns="0" tIns="0" rIns="0" bIns="0" rtlCol="0" anchor="t">
            <a:spAutoFit/>
          </a:bodyPr>
          <a:lstStyle/>
          <a:p>
            <a:pPr algn="ctr">
              <a:lnSpc>
                <a:spcPts val="9484"/>
              </a:lnSpc>
            </a:pPr>
            <a:r>
              <a:rPr lang="en-US" sz="7774" b="1" spc="209">
                <a:solidFill>
                  <a:srgbClr val="4B3B33"/>
                </a:solidFill>
                <a:latin typeface="Amazing Grotesk Semi-Bold"/>
                <a:ea typeface="Amazing Grotesk Semi-Bold"/>
                <a:cs typeface="Amazing Grotesk Semi-Bold"/>
                <a:sym typeface="Amazing Grotesk Semi-Bold"/>
              </a:rPr>
              <a:t>The Newcomen Engine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rot="9207004">
            <a:off x="-4972187" y="-2030795"/>
            <a:ext cx="13767988" cy="4806280"/>
          </a:xfrm>
          <a:custGeom>
            <a:avLst/>
            <a:gdLst/>
            <a:ahLst/>
            <a:cxnLst/>
            <a:rect l="l" t="t" r="r" b="b"/>
            <a:pathLst>
              <a:path w="13767988" h="4806280">
                <a:moveTo>
                  <a:pt x="0" y="0"/>
                </a:moveTo>
                <a:lnTo>
                  <a:pt x="13767988" y="0"/>
                </a:lnTo>
                <a:lnTo>
                  <a:pt x="13767988" y="4806280"/>
                </a:lnTo>
                <a:lnTo>
                  <a:pt x="0" y="4806280"/>
                </a:lnTo>
                <a:lnTo>
                  <a:pt x="0" y="0"/>
                </a:lnTo>
                <a:close/>
              </a:path>
            </a:pathLst>
          </a:custGeom>
          <a:blipFill>
            <a:blip r:embed="rId4">
              <a:extLst>
                <a:ext uri="{96DAC541-7B7A-43D3-8B79-37D633B846F1}">
                  <asvg:svgBlip xmlns:asvg="http://schemas.microsoft.com/office/drawing/2016/SVG/main" r:embed="rId5"/>
                </a:ext>
              </a:extLst>
            </a:blip>
            <a:stretch>
              <a:fillRect t="-606" r="-606"/>
            </a:stretch>
          </a:blipFill>
        </p:spPr>
        <p:txBody>
          <a:bodyPr/>
          <a:lstStyle/>
          <a:p>
            <a:endParaRPr lang="en-AE"/>
          </a:p>
        </p:txBody>
      </p:sp>
      <p:sp>
        <p:nvSpPr>
          <p:cNvPr id="4" name="Freeform 4"/>
          <p:cNvSpPr/>
          <p:nvPr/>
        </p:nvSpPr>
        <p:spPr>
          <a:xfrm>
            <a:off x="1396910" y="2103555"/>
            <a:ext cx="15494180" cy="7680687"/>
          </a:xfrm>
          <a:custGeom>
            <a:avLst/>
            <a:gdLst/>
            <a:ahLst/>
            <a:cxnLst/>
            <a:rect l="l" t="t" r="r" b="b"/>
            <a:pathLst>
              <a:path w="15494180" h="7680687">
                <a:moveTo>
                  <a:pt x="0" y="0"/>
                </a:moveTo>
                <a:lnTo>
                  <a:pt x="15494180" y="0"/>
                </a:lnTo>
                <a:lnTo>
                  <a:pt x="15494180" y="7680687"/>
                </a:lnTo>
                <a:lnTo>
                  <a:pt x="0" y="7680687"/>
                </a:lnTo>
                <a:lnTo>
                  <a:pt x="0" y="0"/>
                </a:lnTo>
                <a:close/>
              </a:path>
            </a:pathLst>
          </a:custGeom>
          <a:blipFill>
            <a:blip r:embed="rId6"/>
            <a:stretch>
              <a:fillRect/>
            </a:stretch>
          </a:blipFill>
        </p:spPr>
        <p:txBody>
          <a:bodyPr/>
          <a:lstStyle/>
          <a:p>
            <a:endParaRPr lang="en-AE"/>
          </a:p>
        </p:txBody>
      </p:sp>
      <p:sp>
        <p:nvSpPr>
          <p:cNvPr id="5" name="TextBox 5"/>
          <p:cNvSpPr txBox="1"/>
          <p:nvPr/>
        </p:nvSpPr>
        <p:spPr>
          <a:xfrm>
            <a:off x="3105221" y="837427"/>
            <a:ext cx="12077559" cy="1266128"/>
          </a:xfrm>
          <a:prstGeom prst="rect">
            <a:avLst/>
          </a:prstGeom>
        </p:spPr>
        <p:txBody>
          <a:bodyPr lIns="0" tIns="0" rIns="0" bIns="0" rtlCol="0" anchor="t">
            <a:spAutoFit/>
          </a:bodyPr>
          <a:lstStyle/>
          <a:p>
            <a:pPr algn="ctr">
              <a:lnSpc>
                <a:spcPts val="9484"/>
              </a:lnSpc>
            </a:pPr>
            <a:r>
              <a:rPr lang="en-US" sz="7774" b="1" spc="209">
                <a:solidFill>
                  <a:srgbClr val="FDEEE7"/>
                </a:solidFill>
                <a:latin typeface="Amazing Grotesk Semi-Bold"/>
                <a:ea typeface="Amazing Grotesk Semi-Bold"/>
                <a:cs typeface="Amazing Grotesk Semi-Bold"/>
                <a:sym typeface="Amazing Grotesk Semi-Bold"/>
              </a:rPr>
              <a:t>Canon Borer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a:off x="15997716" y="-572037"/>
            <a:ext cx="3213406" cy="3201475"/>
          </a:xfrm>
          <a:custGeom>
            <a:avLst/>
            <a:gdLst/>
            <a:ahLst/>
            <a:cxnLst/>
            <a:rect l="l" t="t" r="r" b="b"/>
            <a:pathLst>
              <a:path w="3213406" h="3201475">
                <a:moveTo>
                  <a:pt x="0" y="0"/>
                </a:moveTo>
                <a:lnTo>
                  <a:pt x="3213406" y="0"/>
                </a:lnTo>
                <a:lnTo>
                  <a:pt x="3213406" y="3201474"/>
                </a:lnTo>
                <a:lnTo>
                  <a:pt x="0" y="3201474"/>
                </a:lnTo>
                <a:lnTo>
                  <a:pt x="0" y="0"/>
                </a:lnTo>
                <a:close/>
              </a:path>
            </a:pathLst>
          </a:custGeom>
          <a:blipFill>
            <a:blip r:embed="rId4"/>
            <a:stretch>
              <a:fillRect/>
            </a:stretch>
          </a:blipFill>
        </p:spPr>
        <p:txBody>
          <a:bodyPr/>
          <a:lstStyle/>
          <a:p>
            <a:endParaRPr lang="en-AE"/>
          </a:p>
        </p:txBody>
      </p:sp>
      <p:sp>
        <p:nvSpPr>
          <p:cNvPr id="4" name="Freeform 4"/>
          <p:cNvSpPr/>
          <p:nvPr/>
        </p:nvSpPr>
        <p:spPr>
          <a:xfrm rot="944427">
            <a:off x="-1376326" y="7767775"/>
            <a:ext cx="4022217" cy="8229600"/>
          </a:xfrm>
          <a:custGeom>
            <a:avLst/>
            <a:gdLst/>
            <a:ahLst/>
            <a:cxnLst/>
            <a:rect l="l" t="t" r="r" b="b"/>
            <a:pathLst>
              <a:path w="4022217" h="8229600">
                <a:moveTo>
                  <a:pt x="0" y="0"/>
                </a:moveTo>
                <a:lnTo>
                  <a:pt x="4022217" y="0"/>
                </a:lnTo>
                <a:lnTo>
                  <a:pt x="4022217" y="8229600"/>
                </a:lnTo>
                <a:lnTo>
                  <a:pt x="0" y="8229600"/>
                </a:lnTo>
                <a:lnTo>
                  <a:pt x="0" y="0"/>
                </a:lnTo>
                <a:close/>
              </a:path>
            </a:pathLst>
          </a:custGeom>
          <a:blipFill>
            <a:blip r:embed="rId5"/>
            <a:stretch>
              <a:fillRect/>
            </a:stretch>
          </a:blipFill>
        </p:spPr>
        <p:txBody>
          <a:bodyPr/>
          <a:lstStyle/>
          <a:p>
            <a:endParaRPr lang="en-AE"/>
          </a:p>
        </p:txBody>
      </p:sp>
      <p:sp>
        <p:nvSpPr>
          <p:cNvPr id="5" name="Freeform 5"/>
          <p:cNvSpPr/>
          <p:nvPr/>
        </p:nvSpPr>
        <p:spPr>
          <a:xfrm>
            <a:off x="3371515" y="2087703"/>
            <a:ext cx="11544971" cy="7723585"/>
          </a:xfrm>
          <a:custGeom>
            <a:avLst/>
            <a:gdLst/>
            <a:ahLst/>
            <a:cxnLst/>
            <a:rect l="l" t="t" r="r" b="b"/>
            <a:pathLst>
              <a:path w="11544971" h="7723585">
                <a:moveTo>
                  <a:pt x="0" y="0"/>
                </a:moveTo>
                <a:lnTo>
                  <a:pt x="11544970" y="0"/>
                </a:lnTo>
                <a:lnTo>
                  <a:pt x="11544970" y="7723585"/>
                </a:lnTo>
                <a:lnTo>
                  <a:pt x="0" y="7723585"/>
                </a:lnTo>
                <a:lnTo>
                  <a:pt x="0" y="0"/>
                </a:lnTo>
                <a:close/>
              </a:path>
            </a:pathLst>
          </a:custGeom>
          <a:blipFill>
            <a:blip r:embed="rId6"/>
            <a:stretch>
              <a:fillRect/>
            </a:stretch>
          </a:blipFill>
        </p:spPr>
        <p:txBody>
          <a:bodyPr/>
          <a:lstStyle/>
          <a:p>
            <a:endParaRPr lang="en-AE"/>
          </a:p>
        </p:txBody>
      </p:sp>
      <p:sp>
        <p:nvSpPr>
          <p:cNvPr id="6" name="TextBox 6"/>
          <p:cNvSpPr txBox="1"/>
          <p:nvPr/>
        </p:nvSpPr>
        <p:spPr>
          <a:xfrm>
            <a:off x="3314251" y="376665"/>
            <a:ext cx="11602234" cy="1275495"/>
          </a:xfrm>
          <a:prstGeom prst="rect">
            <a:avLst/>
          </a:prstGeom>
        </p:spPr>
        <p:txBody>
          <a:bodyPr lIns="0" tIns="0" rIns="0" bIns="0" rtlCol="0" anchor="t">
            <a:spAutoFit/>
          </a:bodyPr>
          <a:lstStyle/>
          <a:p>
            <a:pPr algn="ctr">
              <a:lnSpc>
                <a:spcPts val="9560"/>
              </a:lnSpc>
            </a:pPr>
            <a:r>
              <a:rPr lang="en-US" sz="7836" b="1" spc="211">
                <a:solidFill>
                  <a:srgbClr val="FFFFFF"/>
                </a:solidFill>
                <a:latin typeface="Amazing Grotesk Semi-Bold"/>
                <a:ea typeface="Amazing Grotesk Semi-Bold"/>
                <a:cs typeface="Amazing Grotesk Semi-Bold"/>
                <a:sym typeface="Amazing Grotesk Semi-Bold"/>
              </a:rPr>
              <a:t>Steam Engine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a:off x="2576732" y="1875682"/>
            <a:ext cx="13134537" cy="9522539"/>
          </a:xfrm>
          <a:custGeom>
            <a:avLst/>
            <a:gdLst/>
            <a:ahLst/>
            <a:cxnLst/>
            <a:rect l="l" t="t" r="r" b="b"/>
            <a:pathLst>
              <a:path w="13134537" h="9522539">
                <a:moveTo>
                  <a:pt x="0" y="0"/>
                </a:moveTo>
                <a:lnTo>
                  <a:pt x="13134536" y="0"/>
                </a:lnTo>
                <a:lnTo>
                  <a:pt x="13134536" y="9522540"/>
                </a:lnTo>
                <a:lnTo>
                  <a:pt x="0" y="9522540"/>
                </a:lnTo>
                <a:lnTo>
                  <a:pt x="0" y="0"/>
                </a:lnTo>
                <a:close/>
              </a:path>
            </a:pathLst>
          </a:custGeom>
          <a:blipFill>
            <a:blip r:embed="rId4"/>
            <a:stretch>
              <a:fillRect/>
            </a:stretch>
          </a:blipFill>
        </p:spPr>
        <p:txBody>
          <a:bodyPr/>
          <a:lstStyle/>
          <a:p>
            <a:endParaRPr lang="en-AE"/>
          </a:p>
        </p:txBody>
      </p:sp>
      <p:sp>
        <p:nvSpPr>
          <p:cNvPr id="4" name="TextBox 4"/>
          <p:cNvSpPr txBox="1"/>
          <p:nvPr/>
        </p:nvSpPr>
        <p:spPr>
          <a:xfrm>
            <a:off x="3599047" y="779706"/>
            <a:ext cx="11089907" cy="1237770"/>
          </a:xfrm>
          <a:prstGeom prst="rect">
            <a:avLst/>
          </a:prstGeom>
        </p:spPr>
        <p:txBody>
          <a:bodyPr lIns="0" tIns="0" rIns="0" bIns="0" rtlCol="0" anchor="t">
            <a:spAutoFit/>
          </a:bodyPr>
          <a:lstStyle/>
          <a:p>
            <a:pPr algn="ctr">
              <a:lnSpc>
                <a:spcPts val="9380"/>
              </a:lnSpc>
            </a:pPr>
            <a:r>
              <a:rPr lang="en-US" sz="7688" b="1" spc="207">
                <a:solidFill>
                  <a:srgbClr val="4B3B33"/>
                </a:solidFill>
                <a:latin typeface="Amazing Grotesk Semi-Bold"/>
                <a:ea typeface="Amazing Grotesk Semi-Bold"/>
                <a:cs typeface="Amazing Grotesk Semi-Bold"/>
                <a:sym typeface="Amazing Grotesk Semi-Bold"/>
              </a:rPr>
              <a:t>Volta’s Generator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rot="5676093">
            <a:off x="-5992983" y="5209400"/>
            <a:ext cx="13491596" cy="1746719"/>
          </a:xfrm>
          <a:custGeom>
            <a:avLst/>
            <a:gdLst/>
            <a:ahLst/>
            <a:cxnLst/>
            <a:rect l="l" t="t" r="r" b="b"/>
            <a:pathLst>
              <a:path w="13491596" h="1746719">
                <a:moveTo>
                  <a:pt x="0" y="0"/>
                </a:moveTo>
                <a:lnTo>
                  <a:pt x="13491596" y="0"/>
                </a:lnTo>
                <a:lnTo>
                  <a:pt x="13491596" y="1746719"/>
                </a:lnTo>
                <a:lnTo>
                  <a:pt x="0" y="1746719"/>
                </a:lnTo>
                <a:lnTo>
                  <a:pt x="0" y="0"/>
                </a:lnTo>
                <a:close/>
              </a:path>
            </a:pathLst>
          </a:custGeom>
          <a:blipFill>
            <a:blip r:embed="rId4"/>
            <a:stretch>
              <a:fillRect b="-279069"/>
            </a:stretch>
          </a:blipFill>
        </p:spPr>
        <p:txBody>
          <a:bodyPr/>
          <a:lstStyle/>
          <a:p>
            <a:endParaRPr lang="en-AE"/>
          </a:p>
        </p:txBody>
      </p:sp>
      <p:sp>
        <p:nvSpPr>
          <p:cNvPr id="4" name="Freeform 4"/>
          <p:cNvSpPr/>
          <p:nvPr/>
        </p:nvSpPr>
        <p:spPr>
          <a:xfrm rot="4243803">
            <a:off x="15135872" y="-1762675"/>
            <a:ext cx="4498114" cy="4481413"/>
          </a:xfrm>
          <a:custGeom>
            <a:avLst/>
            <a:gdLst/>
            <a:ahLst/>
            <a:cxnLst/>
            <a:rect l="l" t="t" r="r" b="b"/>
            <a:pathLst>
              <a:path w="4498114" h="4481413">
                <a:moveTo>
                  <a:pt x="0" y="0"/>
                </a:moveTo>
                <a:lnTo>
                  <a:pt x="4498114" y="0"/>
                </a:lnTo>
                <a:lnTo>
                  <a:pt x="4498114" y="4481414"/>
                </a:lnTo>
                <a:lnTo>
                  <a:pt x="0" y="4481414"/>
                </a:lnTo>
                <a:lnTo>
                  <a:pt x="0" y="0"/>
                </a:lnTo>
                <a:close/>
              </a:path>
            </a:pathLst>
          </a:custGeom>
          <a:blipFill>
            <a:blip r:embed="rId5"/>
            <a:stretch>
              <a:fillRect/>
            </a:stretch>
          </a:blipFill>
        </p:spPr>
        <p:txBody>
          <a:bodyPr/>
          <a:lstStyle/>
          <a:p>
            <a:endParaRPr lang="en-AE"/>
          </a:p>
        </p:txBody>
      </p:sp>
      <p:sp>
        <p:nvSpPr>
          <p:cNvPr id="5" name="Freeform 5"/>
          <p:cNvSpPr/>
          <p:nvPr/>
        </p:nvSpPr>
        <p:spPr>
          <a:xfrm>
            <a:off x="2420871" y="3340560"/>
            <a:ext cx="13446257" cy="5203960"/>
          </a:xfrm>
          <a:custGeom>
            <a:avLst/>
            <a:gdLst/>
            <a:ahLst/>
            <a:cxnLst/>
            <a:rect l="l" t="t" r="r" b="b"/>
            <a:pathLst>
              <a:path w="13446257" h="5203960">
                <a:moveTo>
                  <a:pt x="0" y="0"/>
                </a:moveTo>
                <a:lnTo>
                  <a:pt x="13446258" y="0"/>
                </a:lnTo>
                <a:lnTo>
                  <a:pt x="13446258" y="5203960"/>
                </a:lnTo>
                <a:lnTo>
                  <a:pt x="0" y="5203960"/>
                </a:lnTo>
                <a:lnTo>
                  <a:pt x="0" y="0"/>
                </a:lnTo>
                <a:close/>
              </a:path>
            </a:pathLst>
          </a:custGeom>
          <a:blipFill>
            <a:blip r:embed="rId6"/>
            <a:stretch>
              <a:fillRect/>
            </a:stretch>
          </a:blipFill>
        </p:spPr>
        <p:txBody>
          <a:bodyPr/>
          <a:lstStyle/>
          <a:p>
            <a:endParaRPr lang="en-AE"/>
          </a:p>
        </p:txBody>
      </p:sp>
      <p:sp>
        <p:nvSpPr>
          <p:cNvPr id="6" name="TextBox 6"/>
          <p:cNvSpPr txBox="1"/>
          <p:nvPr/>
        </p:nvSpPr>
        <p:spPr>
          <a:xfrm>
            <a:off x="3342883" y="971550"/>
            <a:ext cx="11602234" cy="1275495"/>
          </a:xfrm>
          <a:prstGeom prst="rect">
            <a:avLst/>
          </a:prstGeom>
        </p:spPr>
        <p:txBody>
          <a:bodyPr lIns="0" tIns="0" rIns="0" bIns="0" rtlCol="0" anchor="t">
            <a:spAutoFit/>
          </a:bodyPr>
          <a:lstStyle/>
          <a:p>
            <a:pPr algn="ctr">
              <a:lnSpc>
                <a:spcPts val="9560"/>
              </a:lnSpc>
            </a:pPr>
            <a:r>
              <a:rPr lang="en-US" sz="7836" b="1" spc="211">
                <a:solidFill>
                  <a:srgbClr val="FFFFFF"/>
                </a:solidFill>
                <a:latin typeface="Amazing Grotesk Semi-Bold"/>
                <a:ea typeface="Amazing Grotesk Semi-Bold"/>
                <a:cs typeface="Amazing Grotesk Semi-Bold"/>
                <a:sym typeface="Amazing Grotesk Semi-Bold"/>
              </a:rPr>
              <a:t>Volta’s pistol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rot="9207004">
            <a:off x="-4972187" y="-2030795"/>
            <a:ext cx="13767988" cy="4806280"/>
          </a:xfrm>
          <a:custGeom>
            <a:avLst/>
            <a:gdLst/>
            <a:ahLst/>
            <a:cxnLst/>
            <a:rect l="l" t="t" r="r" b="b"/>
            <a:pathLst>
              <a:path w="13767988" h="4806280">
                <a:moveTo>
                  <a:pt x="0" y="0"/>
                </a:moveTo>
                <a:lnTo>
                  <a:pt x="13767988" y="0"/>
                </a:lnTo>
                <a:lnTo>
                  <a:pt x="13767988" y="4806280"/>
                </a:lnTo>
                <a:lnTo>
                  <a:pt x="0" y="4806280"/>
                </a:lnTo>
                <a:lnTo>
                  <a:pt x="0" y="0"/>
                </a:lnTo>
                <a:close/>
              </a:path>
            </a:pathLst>
          </a:custGeom>
          <a:blipFill>
            <a:blip r:embed="rId4">
              <a:extLst>
                <a:ext uri="{96DAC541-7B7A-43D3-8B79-37D633B846F1}">
                  <asvg:svgBlip xmlns:asvg="http://schemas.microsoft.com/office/drawing/2016/SVG/main" r:embed="rId5"/>
                </a:ext>
              </a:extLst>
            </a:blip>
            <a:stretch>
              <a:fillRect t="-606" r="-606"/>
            </a:stretch>
          </a:blipFill>
        </p:spPr>
        <p:txBody>
          <a:bodyPr/>
          <a:lstStyle/>
          <a:p>
            <a:endParaRPr lang="en-AE"/>
          </a:p>
        </p:txBody>
      </p:sp>
      <p:sp>
        <p:nvSpPr>
          <p:cNvPr id="4" name="Freeform 4"/>
          <p:cNvSpPr/>
          <p:nvPr/>
        </p:nvSpPr>
        <p:spPr>
          <a:xfrm>
            <a:off x="4249570" y="2652350"/>
            <a:ext cx="9788861" cy="6852203"/>
          </a:xfrm>
          <a:custGeom>
            <a:avLst/>
            <a:gdLst/>
            <a:ahLst/>
            <a:cxnLst/>
            <a:rect l="l" t="t" r="r" b="b"/>
            <a:pathLst>
              <a:path w="9788861" h="6852203">
                <a:moveTo>
                  <a:pt x="0" y="0"/>
                </a:moveTo>
                <a:lnTo>
                  <a:pt x="9788860" y="0"/>
                </a:lnTo>
                <a:lnTo>
                  <a:pt x="9788860" y="6852202"/>
                </a:lnTo>
                <a:lnTo>
                  <a:pt x="0" y="6852202"/>
                </a:lnTo>
                <a:lnTo>
                  <a:pt x="0" y="0"/>
                </a:lnTo>
                <a:close/>
              </a:path>
            </a:pathLst>
          </a:custGeom>
          <a:blipFill>
            <a:blip r:embed="rId6"/>
            <a:stretch>
              <a:fillRect/>
            </a:stretch>
          </a:blipFill>
        </p:spPr>
        <p:txBody>
          <a:bodyPr/>
          <a:lstStyle/>
          <a:p>
            <a:endParaRPr lang="en-AE"/>
          </a:p>
        </p:txBody>
      </p:sp>
      <p:sp>
        <p:nvSpPr>
          <p:cNvPr id="5" name="TextBox 5"/>
          <p:cNvSpPr txBox="1"/>
          <p:nvPr/>
        </p:nvSpPr>
        <p:spPr>
          <a:xfrm>
            <a:off x="3105221" y="837427"/>
            <a:ext cx="12077559" cy="1266128"/>
          </a:xfrm>
          <a:prstGeom prst="rect">
            <a:avLst/>
          </a:prstGeom>
        </p:spPr>
        <p:txBody>
          <a:bodyPr lIns="0" tIns="0" rIns="0" bIns="0" rtlCol="0" anchor="t">
            <a:spAutoFit/>
          </a:bodyPr>
          <a:lstStyle/>
          <a:p>
            <a:pPr algn="ctr">
              <a:lnSpc>
                <a:spcPts val="9484"/>
              </a:lnSpc>
            </a:pPr>
            <a:r>
              <a:rPr lang="en-US" sz="7774" b="1" spc="209">
                <a:solidFill>
                  <a:srgbClr val="FDEEE7"/>
                </a:solidFill>
                <a:latin typeface="Amazing Grotesk Semi-Bold"/>
                <a:ea typeface="Amazing Grotesk Semi-Bold"/>
                <a:cs typeface="Amazing Grotesk Semi-Bold"/>
                <a:sym typeface="Amazing Grotesk Semi-Bold"/>
              </a:rPr>
              <a:t>Otto Engines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a:off x="-2482019" y="-2472804"/>
            <a:ext cx="4964038" cy="4945607"/>
          </a:xfrm>
          <a:custGeom>
            <a:avLst/>
            <a:gdLst/>
            <a:ahLst/>
            <a:cxnLst/>
            <a:rect l="l" t="t" r="r" b="b"/>
            <a:pathLst>
              <a:path w="4964038" h="4945607">
                <a:moveTo>
                  <a:pt x="0" y="0"/>
                </a:moveTo>
                <a:lnTo>
                  <a:pt x="4964038" y="0"/>
                </a:lnTo>
                <a:lnTo>
                  <a:pt x="4964038" y="4945608"/>
                </a:lnTo>
                <a:lnTo>
                  <a:pt x="0" y="4945608"/>
                </a:lnTo>
                <a:lnTo>
                  <a:pt x="0" y="0"/>
                </a:lnTo>
                <a:close/>
              </a:path>
            </a:pathLst>
          </a:custGeom>
          <a:blipFill>
            <a:blip r:embed="rId4"/>
            <a:stretch>
              <a:fillRect/>
            </a:stretch>
          </a:blipFill>
        </p:spPr>
        <p:txBody>
          <a:bodyPr/>
          <a:lstStyle/>
          <a:p>
            <a:endParaRPr lang="en-AE"/>
          </a:p>
        </p:txBody>
      </p:sp>
      <p:sp>
        <p:nvSpPr>
          <p:cNvPr id="4" name="Freeform 4"/>
          <p:cNvSpPr/>
          <p:nvPr/>
        </p:nvSpPr>
        <p:spPr>
          <a:xfrm rot="-4358543">
            <a:off x="-5081156" y="3384580"/>
            <a:ext cx="15420912" cy="1996502"/>
          </a:xfrm>
          <a:custGeom>
            <a:avLst/>
            <a:gdLst/>
            <a:ahLst/>
            <a:cxnLst/>
            <a:rect l="l" t="t" r="r" b="b"/>
            <a:pathLst>
              <a:path w="15420912" h="1996502">
                <a:moveTo>
                  <a:pt x="0" y="0"/>
                </a:moveTo>
                <a:lnTo>
                  <a:pt x="15420912" y="0"/>
                </a:lnTo>
                <a:lnTo>
                  <a:pt x="15420912" y="1996503"/>
                </a:lnTo>
                <a:lnTo>
                  <a:pt x="0" y="1996503"/>
                </a:lnTo>
                <a:lnTo>
                  <a:pt x="0" y="0"/>
                </a:lnTo>
                <a:close/>
              </a:path>
            </a:pathLst>
          </a:custGeom>
          <a:blipFill>
            <a:blip r:embed="rId5"/>
            <a:stretch>
              <a:fillRect b="-279069"/>
            </a:stretch>
          </a:blipFill>
        </p:spPr>
        <p:txBody>
          <a:bodyPr/>
          <a:lstStyle/>
          <a:p>
            <a:endParaRPr lang="en-AE"/>
          </a:p>
        </p:txBody>
      </p:sp>
      <p:sp>
        <p:nvSpPr>
          <p:cNvPr id="5" name="Freeform 5"/>
          <p:cNvSpPr/>
          <p:nvPr/>
        </p:nvSpPr>
        <p:spPr>
          <a:xfrm rot="-4478951">
            <a:off x="12818106" y="6795525"/>
            <a:ext cx="10219569" cy="2439922"/>
          </a:xfrm>
          <a:custGeom>
            <a:avLst/>
            <a:gdLst/>
            <a:ahLst/>
            <a:cxnLst/>
            <a:rect l="l" t="t" r="r" b="b"/>
            <a:pathLst>
              <a:path w="10219569" h="2439922">
                <a:moveTo>
                  <a:pt x="0" y="0"/>
                </a:moveTo>
                <a:lnTo>
                  <a:pt x="10219569" y="0"/>
                </a:lnTo>
                <a:lnTo>
                  <a:pt x="10219569" y="2439922"/>
                </a:lnTo>
                <a:lnTo>
                  <a:pt x="0" y="2439922"/>
                </a:lnTo>
                <a:lnTo>
                  <a:pt x="0" y="0"/>
                </a:lnTo>
                <a:close/>
              </a:path>
            </a:pathLst>
          </a:custGeom>
          <a:blipFill>
            <a:blip r:embed="rId6"/>
            <a:stretch>
              <a:fillRect/>
            </a:stretch>
          </a:blipFill>
        </p:spPr>
        <p:txBody>
          <a:bodyPr/>
          <a:lstStyle/>
          <a:p>
            <a:endParaRPr lang="en-AE"/>
          </a:p>
        </p:txBody>
      </p:sp>
      <p:sp>
        <p:nvSpPr>
          <p:cNvPr id="6" name="Freeform 6"/>
          <p:cNvSpPr/>
          <p:nvPr/>
        </p:nvSpPr>
        <p:spPr>
          <a:xfrm rot="-4358543">
            <a:off x="12115904" y="6224910"/>
            <a:ext cx="10737862" cy="1390201"/>
          </a:xfrm>
          <a:custGeom>
            <a:avLst/>
            <a:gdLst/>
            <a:ahLst/>
            <a:cxnLst/>
            <a:rect l="l" t="t" r="r" b="b"/>
            <a:pathLst>
              <a:path w="10737862" h="1390201">
                <a:moveTo>
                  <a:pt x="0" y="0"/>
                </a:moveTo>
                <a:lnTo>
                  <a:pt x="10737861" y="0"/>
                </a:lnTo>
                <a:lnTo>
                  <a:pt x="10737861" y="1390201"/>
                </a:lnTo>
                <a:lnTo>
                  <a:pt x="0" y="1390201"/>
                </a:lnTo>
                <a:lnTo>
                  <a:pt x="0" y="0"/>
                </a:lnTo>
                <a:close/>
              </a:path>
            </a:pathLst>
          </a:custGeom>
          <a:blipFill>
            <a:blip r:embed="rId5"/>
            <a:stretch>
              <a:fillRect b="-279069"/>
            </a:stretch>
          </a:blipFill>
        </p:spPr>
        <p:txBody>
          <a:bodyPr/>
          <a:lstStyle/>
          <a:p>
            <a:endParaRPr lang="en-AE"/>
          </a:p>
        </p:txBody>
      </p:sp>
      <p:sp>
        <p:nvSpPr>
          <p:cNvPr id="7" name="Freeform 7"/>
          <p:cNvSpPr/>
          <p:nvPr/>
        </p:nvSpPr>
        <p:spPr>
          <a:xfrm>
            <a:off x="-623789" y="6920011"/>
            <a:ext cx="4022217" cy="8229600"/>
          </a:xfrm>
          <a:custGeom>
            <a:avLst/>
            <a:gdLst/>
            <a:ahLst/>
            <a:cxnLst/>
            <a:rect l="l" t="t" r="r" b="b"/>
            <a:pathLst>
              <a:path w="4022217" h="8229600">
                <a:moveTo>
                  <a:pt x="0" y="0"/>
                </a:moveTo>
                <a:lnTo>
                  <a:pt x="4022217" y="0"/>
                </a:lnTo>
                <a:lnTo>
                  <a:pt x="4022217" y="8229600"/>
                </a:lnTo>
                <a:lnTo>
                  <a:pt x="0" y="8229600"/>
                </a:lnTo>
                <a:lnTo>
                  <a:pt x="0" y="0"/>
                </a:lnTo>
                <a:close/>
              </a:path>
            </a:pathLst>
          </a:custGeom>
          <a:blipFill>
            <a:blip r:embed="rId7"/>
            <a:stretch>
              <a:fillRect/>
            </a:stretch>
          </a:blipFill>
        </p:spPr>
        <p:txBody>
          <a:bodyPr/>
          <a:lstStyle/>
          <a:p>
            <a:endParaRPr lang="en-AE"/>
          </a:p>
        </p:txBody>
      </p:sp>
      <p:sp>
        <p:nvSpPr>
          <p:cNvPr id="8" name="Freeform 8"/>
          <p:cNvSpPr/>
          <p:nvPr/>
        </p:nvSpPr>
        <p:spPr>
          <a:xfrm>
            <a:off x="-172196" y="8911996"/>
            <a:ext cx="4355416" cy="3127981"/>
          </a:xfrm>
          <a:custGeom>
            <a:avLst/>
            <a:gdLst/>
            <a:ahLst/>
            <a:cxnLst/>
            <a:rect l="l" t="t" r="r" b="b"/>
            <a:pathLst>
              <a:path w="4355416" h="3127981">
                <a:moveTo>
                  <a:pt x="0" y="0"/>
                </a:moveTo>
                <a:lnTo>
                  <a:pt x="4355416" y="0"/>
                </a:lnTo>
                <a:lnTo>
                  <a:pt x="4355416" y="3127981"/>
                </a:lnTo>
                <a:lnTo>
                  <a:pt x="0" y="31279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E"/>
          </a:p>
        </p:txBody>
      </p:sp>
      <p:sp>
        <p:nvSpPr>
          <p:cNvPr id="9" name="Freeform 9"/>
          <p:cNvSpPr/>
          <p:nvPr/>
        </p:nvSpPr>
        <p:spPr>
          <a:xfrm>
            <a:off x="4474765" y="2765045"/>
            <a:ext cx="9338469" cy="6731480"/>
          </a:xfrm>
          <a:custGeom>
            <a:avLst/>
            <a:gdLst/>
            <a:ahLst/>
            <a:cxnLst/>
            <a:rect l="l" t="t" r="r" b="b"/>
            <a:pathLst>
              <a:path w="9338469" h="6731480">
                <a:moveTo>
                  <a:pt x="0" y="0"/>
                </a:moveTo>
                <a:lnTo>
                  <a:pt x="9338470" y="0"/>
                </a:lnTo>
                <a:lnTo>
                  <a:pt x="9338470" y="6731480"/>
                </a:lnTo>
                <a:lnTo>
                  <a:pt x="0" y="6731480"/>
                </a:lnTo>
                <a:lnTo>
                  <a:pt x="0" y="0"/>
                </a:lnTo>
                <a:close/>
              </a:path>
            </a:pathLst>
          </a:custGeom>
          <a:blipFill>
            <a:blip r:embed="rId10"/>
            <a:stretch>
              <a:fillRect/>
            </a:stretch>
          </a:blipFill>
        </p:spPr>
        <p:txBody>
          <a:bodyPr/>
          <a:lstStyle/>
          <a:p>
            <a:endParaRPr lang="en-AE"/>
          </a:p>
        </p:txBody>
      </p:sp>
      <p:sp>
        <p:nvSpPr>
          <p:cNvPr id="10" name="TextBox 10"/>
          <p:cNvSpPr txBox="1"/>
          <p:nvPr/>
        </p:nvSpPr>
        <p:spPr>
          <a:xfrm>
            <a:off x="2558543" y="851462"/>
            <a:ext cx="13170914" cy="1406804"/>
          </a:xfrm>
          <a:prstGeom prst="rect">
            <a:avLst/>
          </a:prstGeom>
        </p:spPr>
        <p:txBody>
          <a:bodyPr lIns="0" tIns="0" rIns="0" bIns="0" rtlCol="0" anchor="t">
            <a:spAutoFit/>
          </a:bodyPr>
          <a:lstStyle/>
          <a:p>
            <a:pPr algn="ctr">
              <a:lnSpc>
                <a:spcPts val="10541"/>
              </a:lnSpc>
            </a:pPr>
            <a:r>
              <a:rPr lang="en-US" sz="8640" b="1" spc="233">
                <a:solidFill>
                  <a:srgbClr val="4B3B33"/>
                </a:solidFill>
                <a:latin typeface="Amazing Grotesk Semi-Bold"/>
                <a:ea typeface="Amazing Grotesk Semi-Bold"/>
                <a:cs typeface="Amazing Grotesk Semi-Bold"/>
                <a:sym typeface="Amazing Grotesk Semi-Bold"/>
              </a:rPr>
              <a:t>Carriages &amp; Mercedes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892" t="-24621" b="-22751"/>
            </a:stretch>
          </a:blipFill>
        </p:spPr>
        <p:txBody>
          <a:bodyPr/>
          <a:lstStyle/>
          <a:p>
            <a:endParaRPr lang="en-AE"/>
          </a:p>
        </p:txBody>
      </p:sp>
      <p:sp>
        <p:nvSpPr>
          <p:cNvPr id="3" name="Freeform 3"/>
          <p:cNvSpPr/>
          <p:nvPr/>
        </p:nvSpPr>
        <p:spPr>
          <a:xfrm rot="-9010374" flipV="1">
            <a:off x="-6702729" y="6347571"/>
            <a:ext cx="17649208" cy="6161178"/>
          </a:xfrm>
          <a:custGeom>
            <a:avLst/>
            <a:gdLst/>
            <a:ahLst/>
            <a:cxnLst/>
            <a:rect l="l" t="t" r="r" b="b"/>
            <a:pathLst>
              <a:path w="17649208" h="6161178">
                <a:moveTo>
                  <a:pt x="0" y="6161178"/>
                </a:moveTo>
                <a:lnTo>
                  <a:pt x="17649209" y="6161178"/>
                </a:lnTo>
                <a:lnTo>
                  <a:pt x="17649209" y="0"/>
                </a:lnTo>
                <a:lnTo>
                  <a:pt x="0" y="0"/>
                </a:lnTo>
                <a:lnTo>
                  <a:pt x="0" y="6161178"/>
                </a:lnTo>
                <a:close/>
              </a:path>
            </a:pathLst>
          </a:custGeom>
          <a:blipFill>
            <a:blip r:embed="rId3">
              <a:extLst>
                <a:ext uri="{96DAC541-7B7A-43D3-8B79-37D633B846F1}">
                  <asvg:svgBlip xmlns:asvg="http://schemas.microsoft.com/office/drawing/2016/SVG/main" r:embed="rId4"/>
                </a:ext>
              </a:extLst>
            </a:blip>
            <a:stretch>
              <a:fillRect t="-606" r="-606"/>
            </a:stretch>
          </a:blipFill>
        </p:spPr>
        <p:txBody>
          <a:bodyPr/>
          <a:lstStyle/>
          <a:p>
            <a:endParaRPr lang="en-AE"/>
          </a:p>
        </p:txBody>
      </p:sp>
      <p:sp>
        <p:nvSpPr>
          <p:cNvPr id="4" name="Freeform 4"/>
          <p:cNvSpPr/>
          <p:nvPr/>
        </p:nvSpPr>
        <p:spPr>
          <a:xfrm rot="-10409978">
            <a:off x="7047932" y="-2828708"/>
            <a:ext cx="13865705" cy="4840391"/>
          </a:xfrm>
          <a:custGeom>
            <a:avLst/>
            <a:gdLst/>
            <a:ahLst/>
            <a:cxnLst/>
            <a:rect l="l" t="t" r="r" b="b"/>
            <a:pathLst>
              <a:path w="13865705" h="4840391">
                <a:moveTo>
                  <a:pt x="0" y="0"/>
                </a:moveTo>
                <a:lnTo>
                  <a:pt x="13865705" y="0"/>
                </a:lnTo>
                <a:lnTo>
                  <a:pt x="13865705" y="4840391"/>
                </a:lnTo>
                <a:lnTo>
                  <a:pt x="0" y="4840391"/>
                </a:lnTo>
                <a:lnTo>
                  <a:pt x="0" y="0"/>
                </a:lnTo>
                <a:close/>
              </a:path>
            </a:pathLst>
          </a:custGeom>
          <a:blipFill>
            <a:blip r:embed="rId3">
              <a:extLst>
                <a:ext uri="{96DAC541-7B7A-43D3-8B79-37D633B846F1}">
                  <asvg:svgBlip xmlns:asvg="http://schemas.microsoft.com/office/drawing/2016/SVG/main" r:embed="rId4"/>
                </a:ext>
              </a:extLst>
            </a:blip>
            <a:stretch>
              <a:fillRect t="-606" r="-606"/>
            </a:stretch>
          </a:blipFill>
        </p:spPr>
        <p:txBody>
          <a:bodyPr/>
          <a:lstStyle/>
          <a:p>
            <a:endParaRPr lang="en-AE"/>
          </a:p>
        </p:txBody>
      </p:sp>
      <p:sp>
        <p:nvSpPr>
          <p:cNvPr id="5" name="Freeform 5"/>
          <p:cNvSpPr/>
          <p:nvPr/>
        </p:nvSpPr>
        <p:spPr>
          <a:xfrm>
            <a:off x="3751882" y="2366437"/>
            <a:ext cx="10784236" cy="7198478"/>
          </a:xfrm>
          <a:custGeom>
            <a:avLst/>
            <a:gdLst/>
            <a:ahLst/>
            <a:cxnLst/>
            <a:rect l="l" t="t" r="r" b="b"/>
            <a:pathLst>
              <a:path w="10784236" h="7198478">
                <a:moveTo>
                  <a:pt x="0" y="0"/>
                </a:moveTo>
                <a:lnTo>
                  <a:pt x="10784236" y="0"/>
                </a:lnTo>
                <a:lnTo>
                  <a:pt x="10784236" y="7198478"/>
                </a:lnTo>
                <a:lnTo>
                  <a:pt x="0" y="7198478"/>
                </a:lnTo>
                <a:lnTo>
                  <a:pt x="0" y="0"/>
                </a:lnTo>
                <a:close/>
              </a:path>
            </a:pathLst>
          </a:custGeom>
          <a:blipFill>
            <a:blip r:embed="rId5"/>
            <a:stretch>
              <a:fillRect/>
            </a:stretch>
          </a:blipFill>
        </p:spPr>
        <p:txBody>
          <a:bodyPr/>
          <a:lstStyle/>
          <a:p>
            <a:endParaRPr lang="en-A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a:off x="985428" y="350339"/>
            <a:ext cx="16317144" cy="9586322"/>
          </a:xfrm>
          <a:custGeom>
            <a:avLst/>
            <a:gdLst/>
            <a:ahLst/>
            <a:cxnLst/>
            <a:rect l="l" t="t" r="r" b="b"/>
            <a:pathLst>
              <a:path w="16317144" h="9586322">
                <a:moveTo>
                  <a:pt x="0" y="0"/>
                </a:moveTo>
                <a:lnTo>
                  <a:pt x="16317144" y="0"/>
                </a:lnTo>
                <a:lnTo>
                  <a:pt x="16317144" y="9586322"/>
                </a:lnTo>
                <a:lnTo>
                  <a:pt x="0" y="9586322"/>
                </a:lnTo>
                <a:lnTo>
                  <a:pt x="0" y="0"/>
                </a:lnTo>
                <a:close/>
              </a:path>
            </a:pathLst>
          </a:custGeom>
          <a:blipFill>
            <a:blip r:embed="rId4"/>
            <a:stretch>
              <a:fillRect/>
            </a:stretch>
          </a:blipFill>
        </p:spPr>
        <p:txBody>
          <a:bodyPr/>
          <a:lstStyle/>
          <a:p>
            <a:endParaRPr lang="en-AE"/>
          </a:p>
        </p:txBody>
      </p:sp>
      <p:sp>
        <p:nvSpPr>
          <p:cNvPr id="4" name="Freeform 4"/>
          <p:cNvSpPr/>
          <p:nvPr/>
        </p:nvSpPr>
        <p:spPr>
          <a:xfrm>
            <a:off x="-683879" y="7179170"/>
            <a:ext cx="4022217" cy="8229600"/>
          </a:xfrm>
          <a:custGeom>
            <a:avLst/>
            <a:gdLst/>
            <a:ahLst/>
            <a:cxnLst/>
            <a:rect l="l" t="t" r="r" b="b"/>
            <a:pathLst>
              <a:path w="4022217" h="8229600">
                <a:moveTo>
                  <a:pt x="0" y="0"/>
                </a:moveTo>
                <a:lnTo>
                  <a:pt x="4022217" y="0"/>
                </a:lnTo>
                <a:lnTo>
                  <a:pt x="4022217" y="8229600"/>
                </a:lnTo>
                <a:lnTo>
                  <a:pt x="0" y="8229600"/>
                </a:lnTo>
                <a:lnTo>
                  <a:pt x="0" y="0"/>
                </a:lnTo>
                <a:close/>
              </a:path>
            </a:pathLst>
          </a:custGeom>
          <a:blipFill>
            <a:blip r:embed="rId5"/>
            <a:stretch>
              <a:fillRect/>
            </a:stretch>
          </a:blipFill>
        </p:spPr>
        <p:txBody>
          <a:bodyPr/>
          <a:lstStyle/>
          <a:p>
            <a:endParaRPr lang="en-AE"/>
          </a:p>
        </p:txBody>
      </p:sp>
      <p:sp>
        <p:nvSpPr>
          <p:cNvPr id="5" name="Freeform 5"/>
          <p:cNvSpPr/>
          <p:nvPr/>
        </p:nvSpPr>
        <p:spPr>
          <a:xfrm rot="2155138" flipV="1">
            <a:off x="12107851" y="-1133242"/>
            <a:ext cx="10302899" cy="3596648"/>
          </a:xfrm>
          <a:custGeom>
            <a:avLst/>
            <a:gdLst/>
            <a:ahLst/>
            <a:cxnLst/>
            <a:rect l="l" t="t" r="r" b="b"/>
            <a:pathLst>
              <a:path w="10302899" h="3596648">
                <a:moveTo>
                  <a:pt x="0" y="3596648"/>
                </a:moveTo>
                <a:lnTo>
                  <a:pt x="10302898" y="3596648"/>
                </a:lnTo>
                <a:lnTo>
                  <a:pt x="10302898" y="0"/>
                </a:lnTo>
                <a:lnTo>
                  <a:pt x="0" y="0"/>
                </a:lnTo>
                <a:lnTo>
                  <a:pt x="0" y="3596648"/>
                </a:lnTo>
                <a:close/>
              </a:path>
            </a:pathLst>
          </a:custGeom>
          <a:blipFill>
            <a:blip r:embed="rId6">
              <a:extLst>
                <a:ext uri="{96DAC541-7B7A-43D3-8B79-37D633B846F1}">
                  <asvg:svgBlip xmlns:asvg="http://schemas.microsoft.com/office/drawing/2016/SVG/main" r:embed="rId7"/>
                </a:ext>
              </a:extLst>
            </a:blip>
            <a:stretch>
              <a:fillRect t="-606" r="-606"/>
            </a:stretch>
          </a:blipFill>
        </p:spPr>
        <p:txBody>
          <a:bodyPr/>
          <a:lstStyle/>
          <a:p>
            <a:endParaRPr lang="en-AE"/>
          </a:p>
        </p:txBody>
      </p:sp>
      <p:sp>
        <p:nvSpPr>
          <p:cNvPr id="6" name="TextBox 6"/>
          <p:cNvSpPr txBox="1"/>
          <p:nvPr/>
        </p:nvSpPr>
        <p:spPr>
          <a:xfrm>
            <a:off x="4351872" y="617457"/>
            <a:ext cx="9584256" cy="1247267"/>
          </a:xfrm>
          <a:prstGeom prst="rect">
            <a:avLst/>
          </a:prstGeom>
        </p:spPr>
        <p:txBody>
          <a:bodyPr lIns="0" tIns="0" rIns="0" bIns="0" rtlCol="0" anchor="t">
            <a:spAutoFit/>
          </a:bodyPr>
          <a:lstStyle/>
          <a:p>
            <a:pPr algn="ctr">
              <a:lnSpc>
                <a:spcPts val="9394"/>
              </a:lnSpc>
            </a:pPr>
            <a:r>
              <a:rPr lang="en-US" sz="7700" b="1" spc="207">
                <a:solidFill>
                  <a:srgbClr val="4B3B33"/>
                </a:solidFill>
                <a:latin typeface="Amazing Grotesk Semi-Bold"/>
                <a:ea typeface="Amazing Grotesk Semi-Bold"/>
                <a:cs typeface="Amazing Grotesk Semi-Bold"/>
                <a:sym typeface="Amazing Grotesk Semi-Bold"/>
              </a:rPr>
              <a:t>Greenland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a:off x="2069455" y="421241"/>
            <a:ext cx="14149089" cy="9444517"/>
          </a:xfrm>
          <a:custGeom>
            <a:avLst/>
            <a:gdLst/>
            <a:ahLst/>
            <a:cxnLst/>
            <a:rect l="l" t="t" r="r" b="b"/>
            <a:pathLst>
              <a:path w="14149089" h="9444517">
                <a:moveTo>
                  <a:pt x="0" y="0"/>
                </a:moveTo>
                <a:lnTo>
                  <a:pt x="14149090" y="0"/>
                </a:lnTo>
                <a:lnTo>
                  <a:pt x="14149090" y="9444518"/>
                </a:lnTo>
                <a:lnTo>
                  <a:pt x="0" y="9444518"/>
                </a:lnTo>
                <a:lnTo>
                  <a:pt x="0" y="0"/>
                </a:lnTo>
                <a:close/>
              </a:path>
            </a:pathLst>
          </a:custGeom>
          <a:blipFill>
            <a:blip r:embed="rId4"/>
            <a:stretch>
              <a:fillRect/>
            </a:stretch>
          </a:blipFill>
        </p:spPr>
        <p:txBody>
          <a:bodyPr/>
          <a:lstStyle/>
          <a:p>
            <a:endParaRPr lang="en-AE"/>
          </a:p>
        </p:txBody>
      </p:sp>
      <p:sp>
        <p:nvSpPr>
          <p:cNvPr id="4" name="TextBox 4"/>
          <p:cNvSpPr txBox="1"/>
          <p:nvPr/>
        </p:nvSpPr>
        <p:spPr>
          <a:xfrm>
            <a:off x="4208059" y="4411679"/>
            <a:ext cx="9871882" cy="1396966"/>
          </a:xfrm>
          <a:prstGeom prst="rect">
            <a:avLst/>
          </a:prstGeom>
        </p:spPr>
        <p:txBody>
          <a:bodyPr lIns="0" tIns="0" rIns="0" bIns="0" rtlCol="0" anchor="t">
            <a:spAutoFit/>
          </a:bodyPr>
          <a:lstStyle/>
          <a:p>
            <a:pPr algn="ctr">
              <a:lnSpc>
                <a:spcPts val="10691"/>
              </a:lnSpc>
            </a:pPr>
            <a:r>
              <a:rPr lang="en-US" sz="8763" spc="236">
                <a:solidFill>
                  <a:srgbClr val="FFFFFF"/>
                </a:solidFill>
                <a:latin typeface="Amazing Grotesk"/>
                <a:ea typeface="Amazing Grotesk"/>
                <a:cs typeface="Amazing Grotesk"/>
                <a:sym typeface="Amazing Grotesk"/>
              </a:rPr>
              <a:t>Wheat</a:t>
            </a:r>
          </a:p>
        </p:txBody>
      </p:sp>
      <p:sp>
        <p:nvSpPr>
          <p:cNvPr id="5" name="Freeform 5"/>
          <p:cNvSpPr/>
          <p:nvPr/>
        </p:nvSpPr>
        <p:spPr>
          <a:xfrm rot="-10409978">
            <a:off x="9622214" y="-2460600"/>
            <a:ext cx="10987231" cy="3835543"/>
          </a:xfrm>
          <a:custGeom>
            <a:avLst/>
            <a:gdLst/>
            <a:ahLst/>
            <a:cxnLst/>
            <a:rect l="l" t="t" r="r" b="b"/>
            <a:pathLst>
              <a:path w="10987231" h="3835543">
                <a:moveTo>
                  <a:pt x="0" y="0"/>
                </a:moveTo>
                <a:lnTo>
                  <a:pt x="10987231" y="0"/>
                </a:lnTo>
                <a:lnTo>
                  <a:pt x="10987231" y="3835543"/>
                </a:lnTo>
                <a:lnTo>
                  <a:pt x="0" y="3835543"/>
                </a:lnTo>
                <a:lnTo>
                  <a:pt x="0" y="0"/>
                </a:lnTo>
                <a:close/>
              </a:path>
            </a:pathLst>
          </a:custGeom>
          <a:blipFill>
            <a:blip r:embed="rId5">
              <a:extLst>
                <a:ext uri="{96DAC541-7B7A-43D3-8B79-37D633B846F1}">
                  <asvg:svgBlip xmlns:asvg="http://schemas.microsoft.com/office/drawing/2016/SVG/main" r:embed="rId6"/>
                </a:ext>
              </a:extLst>
            </a:blip>
            <a:stretch>
              <a:fillRect t="-606" r="-606"/>
            </a:stretch>
          </a:blipFill>
        </p:spPr>
        <p:txBody>
          <a:bodyPr/>
          <a:lstStyle/>
          <a:p>
            <a:endParaRPr lang="en-AE"/>
          </a:p>
        </p:txBody>
      </p:sp>
      <p:sp>
        <p:nvSpPr>
          <p:cNvPr id="6" name="Freeform 6"/>
          <p:cNvSpPr/>
          <p:nvPr/>
        </p:nvSpPr>
        <p:spPr>
          <a:xfrm rot="-9227669" flipV="1">
            <a:off x="-3508020" y="8502747"/>
            <a:ext cx="9640745" cy="3365497"/>
          </a:xfrm>
          <a:custGeom>
            <a:avLst/>
            <a:gdLst/>
            <a:ahLst/>
            <a:cxnLst/>
            <a:rect l="l" t="t" r="r" b="b"/>
            <a:pathLst>
              <a:path w="9640745" h="3365497">
                <a:moveTo>
                  <a:pt x="0" y="3365496"/>
                </a:moveTo>
                <a:lnTo>
                  <a:pt x="9640745" y="3365496"/>
                </a:lnTo>
                <a:lnTo>
                  <a:pt x="9640745" y="0"/>
                </a:lnTo>
                <a:lnTo>
                  <a:pt x="0" y="0"/>
                </a:lnTo>
                <a:lnTo>
                  <a:pt x="0" y="3365496"/>
                </a:lnTo>
                <a:close/>
              </a:path>
            </a:pathLst>
          </a:custGeom>
          <a:blipFill>
            <a:blip r:embed="rId5">
              <a:extLst>
                <a:ext uri="{96DAC541-7B7A-43D3-8B79-37D633B846F1}">
                  <asvg:svgBlip xmlns:asvg="http://schemas.microsoft.com/office/drawing/2016/SVG/main" r:embed="rId6"/>
                </a:ext>
              </a:extLst>
            </a:blip>
            <a:stretch>
              <a:fillRect t="-606" r="-606"/>
            </a:stretch>
          </a:blipFill>
        </p:spPr>
        <p:txBody>
          <a:bodyPr/>
          <a:lstStyle/>
          <a:p>
            <a:endParaRPr lang="en-A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rot="-5311473">
            <a:off x="5667402" y="4394969"/>
            <a:ext cx="12589854" cy="3005828"/>
          </a:xfrm>
          <a:custGeom>
            <a:avLst/>
            <a:gdLst/>
            <a:ahLst/>
            <a:cxnLst/>
            <a:rect l="l" t="t" r="r" b="b"/>
            <a:pathLst>
              <a:path w="12589854" h="3005828">
                <a:moveTo>
                  <a:pt x="0" y="0"/>
                </a:moveTo>
                <a:lnTo>
                  <a:pt x="12589854" y="0"/>
                </a:lnTo>
                <a:lnTo>
                  <a:pt x="12589854" y="3005827"/>
                </a:lnTo>
                <a:lnTo>
                  <a:pt x="0" y="3005827"/>
                </a:lnTo>
                <a:lnTo>
                  <a:pt x="0" y="0"/>
                </a:lnTo>
                <a:close/>
              </a:path>
            </a:pathLst>
          </a:custGeom>
          <a:blipFill>
            <a:blip r:embed="rId4"/>
            <a:stretch>
              <a:fillRect/>
            </a:stretch>
          </a:blipFill>
        </p:spPr>
        <p:txBody>
          <a:bodyPr/>
          <a:lstStyle/>
          <a:p>
            <a:endParaRPr lang="en-AE"/>
          </a:p>
        </p:txBody>
      </p:sp>
      <p:grpSp>
        <p:nvGrpSpPr>
          <p:cNvPr id="4" name="Group 4"/>
          <p:cNvGrpSpPr>
            <a:grpSpLocks noChangeAspect="1"/>
          </p:cNvGrpSpPr>
          <p:nvPr/>
        </p:nvGrpSpPr>
        <p:grpSpPr>
          <a:xfrm>
            <a:off x="15752995" y="-1169065"/>
            <a:ext cx="8493763" cy="12625129"/>
            <a:chOff x="0" y="0"/>
            <a:chExt cx="3175000" cy="4719320"/>
          </a:xfrm>
        </p:grpSpPr>
        <p:sp>
          <p:nvSpPr>
            <p:cNvPr id="5" name="Freeform 5"/>
            <p:cNvSpPr/>
            <p:nvPr/>
          </p:nvSpPr>
          <p:spPr>
            <a:xfrm>
              <a:off x="20320" y="21590"/>
              <a:ext cx="3154680" cy="4697730"/>
            </a:xfrm>
            <a:custGeom>
              <a:avLst/>
              <a:gdLst/>
              <a:ahLst/>
              <a:cxnLst/>
              <a:rect l="l" t="t" r="r" b="b"/>
              <a:pathLst>
                <a:path w="3154680" h="469773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5"/>
              <a:stretch>
                <a:fillRect r="-124303"/>
              </a:stretch>
            </a:blipFill>
          </p:spPr>
          <p:txBody>
            <a:bodyPr/>
            <a:lstStyle/>
            <a:p>
              <a:endParaRPr lang="en-AE"/>
            </a:p>
          </p:txBody>
        </p:sp>
        <p:sp>
          <p:nvSpPr>
            <p:cNvPr id="6" name="Freeform 6"/>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txBody>
            <a:bodyPr/>
            <a:lstStyle/>
            <a:p>
              <a:endParaRPr lang="en-AE"/>
            </a:p>
          </p:txBody>
        </p:sp>
      </p:grpSp>
      <p:sp>
        <p:nvSpPr>
          <p:cNvPr id="7" name="Freeform 7"/>
          <p:cNvSpPr/>
          <p:nvPr/>
        </p:nvSpPr>
        <p:spPr>
          <a:xfrm>
            <a:off x="2097405" y="-149738"/>
            <a:ext cx="14093191" cy="10586475"/>
          </a:xfrm>
          <a:custGeom>
            <a:avLst/>
            <a:gdLst/>
            <a:ahLst/>
            <a:cxnLst/>
            <a:rect l="l" t="t" r="r" b="b"/>
            <a:pathLst>
              <a:path w="14093191" h="10586475">
                <a:moveTo>
                  <a:pt x="0" y="0"/>
                </a:moveTo>
                <a:lnTo>
                  <a:pt x="14093190" y="0"/>
                </a:lnTo>
                <a:lnTo>
                  <a:pt x="14093190" y="10586476"/>
                </a:lnTo>
                <a:lnTo>
                  <a:pt x="0" y="10586476"/>
                </a:lnTo>
                <a:lnTo>
                  <a:pt x="0" y="0"/>
                </a:lnTo>
                <a:close/>
              </a:path>
            </a:pathLst>
          </a:custGeom>
          <a:blipFill>
            <a:blip r:embed="rId7"/>
            <a:stretch>
              <a:fillRect r="-156"/>
            </a:stretch>
          </a:blipFill>
        </p:spPr>
        <p:txBody>
          <a:bodyPr/>
          <a:lstStyle/>
          <a:p>
            <a:endParaRPr lang="en-AE"/>
          </a:p>
        </p:txBody>
      </p:sp>
      <p:sp>
        <p:nvSpPr>
          <p:cNvPr id="8" name="TextBox 8"/>
          <p:cNvSpPr txBox="1"/>
          <p:nvPr/>
        </p:nvSpPr>
        <p:spPr>
          <a:xfrm>
            <a:off x="4920150" y="212725"/>
            <a:ext cx="8447699" cy="1412874"/>
          </a:xfrm>
          <a:prstGeom prst="rect">
            <a:avLst/>
          </a:prstGeom>
        </p:spPr>
        <p:txBody>
          <a:bodyPr lIns="0" tIns="0" rIns="0" bIns="0" rtlCol="0" anchor="t">
            <a:spAutoFit/>
          </a:bodyPr>
          <a:lstStyle/>
          <a:p>
            <a:pPr algn="ctr">
              <a:lnSpc>
                <a:spcPts val="11165"/>
              </a:lnSpc>
            </a:pPr>
            <a:r>
              <a:rPr lang="en-US" sz="7700" b="1" spc="207">
                <a:solidFill>
                  <a:srgbClr val="FDEEE7"/>
                </a:solidFill>
                <a:latin typeface="Amazing Grotesk Semi-Bold"/>
                <a:ea typeface="Amazing Grotesk Semi-Bold"/>
                <a:cs typeface="Amazing Grotesk Semi-Bold"/>
                <a:sym typeface="Amazing Grotesk Semi-Bold"/>
              </a:rPr>
              <a:t>Chimneys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a:off x="577958" y="325102"/>
            <a:ext cx="16947021" cy="9532699"/>
          </a:xfrm>
          <a:custGeom>
            <a:avLst/>
            <a:gdLst/>
            <a:ahLst/>
            <a:cxnLst/>
            <a:rect l="l" t="t" r="r" b="b"/>
            <a:pathLst>
              <a:path w="16947021" h="9532699">
                <a:moveTo>
                  <a:pt x="0" y="0"/>
                </a:moveTo>
                <a:lnTo>
                  <a:pt x="16947021" y="0"/>
                </a:lnTo>
                <a:lnTo>
                  <a:pt x="16947021" y="9532699"/>
                </a:lnTo>
                <a:lnTo>
                  <a:pt x="0" y="9532699"/>
                </a:lnTo>
                <a:lnTo>
                  <a:pt x="0" y="0"/>
                </a:lnTo>
                <a:close/>
              </a:path>
            </a:pathLst>
          </a:custGeom>
          <a:blipFill>
            <a:blip r:embed="rId4"/>
            <a:stretch>
              <a:fillRect/>
            </a:stretch>
          </a:blipFill>
        </p:spPr>
        <p:txBody>
          <a:bodyPr/>
          <a:lstStyle/>
          <a:p>
            <a:endParaRPr lang="en-AE"/>
          </a:p>
        </p:txBody>
      </p:sp>
      <p:sp>
        <p:nvSpPr>
          <p:cNvPr id="4" name="Freeform 4"/>
          <p:cNvSpPr/>
          <p:nvPr/>
        </p:nvSpPr>
        <p:spPr>
          <a:xfrm rot="10618022">
            <a:off x="12415695" y="-494621"/>
            <a:ext cx="4490343" cy="1428745"/>
          </a:xfrm>
          <a:custGeom>
            <a:avLst/>
            <a:gdLst/>
            <a:ahLst/>
            <a:cxnLst/>
            <a:rect l="l" t="t" r="r" b="b"/>
            <a:pathLst>
              <a:path w="4490343" h="1428745">
                <a:moveTo>
                  <a:pt x="0" y="0"/>
                </a:moveTo>
                <a:lnTo>
                  <a:pt x="4490343" y="0"/>
                </a:lnTo>
                <a:lnTo>
                  <a:pt x="4490343" y="1428745"/>
                </a:lnTo>
                <a:lnTo>
                  <a:pt x="0" y="1428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5" name="Freeform 5"/>
          <p:cNvSpPr/>
          <p:nvPr/>
        </p:nvSpPr>
        <p:spPr>
          <a:xfrm rot="5743839">
            <a:off x="15827279" y="-1471645"/>
            <a:ext cx="3395400" cy="3382793"/>
          </a:xfrm>
          <a:custGeom>
            <a:avLst/>
            <a:gdLst/>
            <a:ahLst/>
            <a:cxnLst/>
            <a:rect l="l" t="t" r="r" b="b"/>
            <a:pathLst>
              <a:path w="3395400" h="3382793">
                <a:moveTo>
                  <a:pt x="0" y="0"/>
                </a:moveTo>
                <a:lnTo>
                  <a:pt x="3395400" y="0"/>
                </a:lnTo>
                <a:lnTo>
                  <a:pt x="3395400" y="3382793"/>
                </a:lnTo>
                <a:lnTo>
                  <a:pt x="0" y="3382793"/>
                </a:lnTo>
                <a:lnTo>
                  <a:pt x="0" y="0"/>
                </a:lnTo>
                <a:close/>
              </a:path>
            </a:pathLst>
          </a:custGeom>
          <a:blipFill>
            <a:blip r:embed="rId7"/>
            <a:stretch>
              <a:fillRect/>
            </a:stretch>
          </a:blipFill>
        </p:spPr>
        <p:txBody>
          <a:bodyPr/>
          <a:lstStyle/>
          <a:p>
            <a:endParaRPr lang="en-AE"/>
          </a:p>
        </p:txBody>
      </p:sp>
      <p:sp>
        <p:nvSpPr>
          <p:cNvPr id="6" name="Freeform 6"/>
          <p:cNvSpPr/>
          <p:nvPr/>
        </p:nvSpPr>
        <p:spPr>
          <a:xfrm rot="1365531">
            <a:off x="-1091179" y="7773848"/>
            <a:ext cx="3338274" cy="6830228"/>
          </a:xfrm>
          <a:custGeom>
            <a:avLst/>
            <a:gdLst/>
            <a:ahLst/>
            <a:cxnLst/>
            <a:rect l="l" t="t" r="r" b="b"/>
            <a:pathLst>
              <a:path w="3338274" h="6830228">
                <a:moveTo>
                  <a:pt x="0" y="0"/>
                </a:moveTo>
                <a:lnTo>
                  <a:pt x="3338274" y="0"/>
                </a:lnTo>
                <a:lnTo>
                  <a:pt x="3338274" y="6830228"/>
                </a:lnTo>
                <a:lnTo>
                  <a:pt x="0" y="6830228"/>
                </a:lnTo>
                <a:lnTo>
                  <a:pt x="0" y="0"/>
                </a:lnTo>
                <a:close/>
              </a:path>
            </a:pathLst>
          </a:custGeom>
          <a:blipFill>
            <a:blip r:embed="rId8"/>
            <a:stretch>
              <a:fillRect/>
            </a:stretch>
          </a:blipFill>
        </p:spPr>
        <p:txBody>
          <a:bodyPr/>
          <a:lstStyle/>
          <a:p>
            <a:endParaRPr lang="en-AE"/>
          </a:p>
        </p:txBody>
      </p:sp>
      <p:sp>
        <p:nvSpPr>
          <p:cNvPr id="7" name="TextBox 7"/>
          <p:cNvSpPr txBox="1"/>
          <p:nvPr/>
        </p:nvSpPr>
        <p:spPr>
          <a:xfrm>
            <a:off x="4920150" y="429665"/>
            <a:ext cx="8447699" cy="1412874"/>
          </a:xfrm>
          <a:prstGeom prst="rect">
            <a:avLst/>
          </a:prstGeom>
        </p:spPr>
        <p:txBody>
          <a:bodyPr lIns="0" tIns="0" rIns="0" bIns="0" rtlCol="0" anchor="t">
            <a:spAutoFit/>
          </a:bodyPr>
          <a:lstStyle/>
          <a:p>
            <a:pPr algn="ctr">
              <a:lnSpc>
                <a:spcPts val="11165"/>
              </a:lnSpc>
            </a:pPr>
            <a:r>
              <a:rPr lang="en-US" sz="7700" b="1" spc="207">
                <a:solidFill>
                  <a:srgbClr val="FDEEE7"/>
                </a:solidFill>
                <a:latin typeface="Amazing Grotesk Semi-Bold"/>
                <a:ea typeface="Amazing Grotesk Semi-Bold"/>
                <a:cs typeface="Amazing Grotesk Semi-Bold"/>
                <a:sym typeface="Amazing Grotesk Semi-Bold"/>
              </a:rPr>
              <a:t>Tapestrys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rot="-10409978">
            <a:off x="7530880" y="-2420196"/>
            <a:ext cx="13865705" cy="4840391"/>
          </a:xfrm>
          <a:custGeom>
            <a:avLst/>
            <a:gdLst/>
            <a:ahLst/>
            <a:cxnLst/>
            <a:rect l="l" t="t" r="r" b="b"/>
            <a:pathLst>
              <a:path w="13865705" h="4840391">
                <a:moveTo>
                  <a:pt x="0" y="0"/>
                </a:moveTo>
                <a:lnTo>
                  <a:pt x="13865705" y="0"/>
                </a:lnTo>
                <a:lnTo>
                  <a:pt x="13865705" y="4840392"/>
                </a:lnTo>
                <a:lnTo>
                  <a:pt x="0" y="4840392"/>
                </a:lnTo>
                <a:lnTo>
                  <a:pt x="0" y="0"/>
                </a:lnTo>
                <a:close/>
              </a:path>
            </a:pathLst>
          </a:custGeom>
          <a:blipFill>
            <a:blip r:embed="rId4">
              <a:extLst>
                <a:ext uri="{96DAC541-7B7A-43D3-8B79-37D633B846F1}">
                  <asvg:svgBlip xmlns:asvg="http://schemas.microsoft.com/office/drawing/2016/SVG/main" r:embed="rId5"/>
                </a:ext>
              </a:extLst>
            </a:blip>
            <a:stretch>
              <a:fillRect t="-606" r="-606"/>
            </a:stretch>
          </a:blipFill>
        </p:spPr>
        <p:txBody>
          <a:bodyPr/>
          <a:lstStyle/>
          <a:p>
            <a:endParaRPr lang="en-AE"/>
          </a:p>
        </p:txBody>
      </p:sp>
      <p:sp>
        <p:nvSpPr>
          <p:cNvPr id="4" name="Freeform 4"/>
          <p:cNvSpPr/>
          <p:nvPr/>
        </p:nvSpPr>
        <p:spPr>
          <a:xfrm>
            <a:off x="364554" y="-132848"/>
            <a:ext cx="3572592" cy="4095863"/>
          </a:xfrm>
          <a:custGeom>
            <a:avLst/>
            <a:gdLst/>
            <a:ahLst/>
            <a:cxnLst/>
            <a:rect l="l" t="t" r="r" b="b"/>
            <a:pathLst>
              <a:path w="3572592" h="4095863">
                <a:moveTo>
                  <a:pt x="0" y="0"/>
                </a:moveTo>
                <a:lnTo>
                  <a:pt x="3572592" y="0"/>
                </a:lnTo>
                <a:lnTo>
                  <a:pt x="3572592" y="4095863"/>
                </a:lnTo>
                <a:lnTo>
                  <a:pt x="0" y="4095863"/>
                </a:lnTo>
                <a:lnTo>
                  <a:pt x="0" y="0"/>
                </a:lnTo>
                <a:close/>
              </a:path>
            </a:pathLst>
          </a:custGeom>
          <a:blipFill>
            <a:blip r:embed="rId6"/>
            <a:stretch>
              <a:fillRect/>
            </a:stretch>
          </a:blipFill>
        </p:spPr>
        <p:txBody>
          <a:bodyPr/>
          <a:lstStyle/>
          <a:p>
            <a:endParaRPr lang="en-AE"/>
          </a:p>
        </p:txBody>
      </p:sp>
      <p:sp>
        <p:nvSpPr>
          <p:cNvPr id="5" name="Freeform 5"/>
          <p:cNvSpPr/>
          <p:nvPr/>
        </p:nvSpPr>
        <p:spPr>
          <a:xfrm flipH="1">
            <a:off x="7675225" y="7105887"/>
            <a:ext cx="2937550" cy="11269563"/>
          </a:xfrm>
          <a:custGeom>
            <a:avLst/>
            <a:gdLst/>
            <a:ahLst/>
            <a:cxnLst/>
            <a:rect l="l" t="t" r="r" b="b"/>
            <a:pathLst>
              <a:path w="2937550" h="11269563">
                <a:moveTo>
                  <a:pt x="2937550" y="0"/>
                </a:moveTo>
                <a:lnTo>
                  <a:pt x="0" y="0"/>
                </a:lnTo>
                <a:lnTo>
                  <a:pt x="0" y="11269563"/>
                </a:lnTo>
                <a:lnTo>
                  <a:pt x="2937550" y="11269563"/>
                </a:lnTo>
                <a:lnTo>
                  <a:pt x="2937550" y="0"/>
                </a:lnTo>
                <a:close/>
              </a:path>
            </a:pathLst>
          </a:custGeom>
          <a:blipFill>
            <a:blip r:embed="rId7"/>
            <a:stretch>
              <a:fillRect/>
            </a:stretch>
          </a:blipFill>
        </p:spPr>
        <p:txBody>
          <a:bodyPr/>
          <a:lstStyle/>
          <a:p>
            <a:endParaRPr lang="en-AE"/>
          </a:p>
        </p:txBody>
      </p:sp>
      <p:sp>
        <p:nvSpPr>
          <p:cNvPr id="6" name="Freeform 6"/>
          <p:cNvSpPr/>
          <p:nvPr/>
        </p:nvSpPr>
        <p:spPr>
          <a:xfrm rot="908544" flipH="1">
            <a:off x="-3037142" y="7532582"/>
            <a:ext cx="5580317" cy="5142645"/>
          </a:xfrm>
          <a:custGeom>
            <a:avLst/>
            <a:gdLst/>
            <a:ahLst/>
            <a:cxnLst/>
            <a:rect l="l" t="t" r="r" b="b"/>
            <a:pathLst>
              <a:path w="5580317" h="5142645">
                <a:moveTo>
                  <a:pt x="5580316" y="0"/>
                </a:moveTo>
                <a:lnTo>
                  <a:pt x="0" y="0"/>
                </a:lnTo>
                <a:lnTo>
                  <a:pt x="0" y="5142645"/>
                </a:lnTo>
                <a:lnTo>
                  <a:pt x="5580316" y="5142645"/>
                </a:lnTo>
                <a:lnTo>
                  <a:pt x="5580316" y="0"/>
                </a:lnTo>
                <a:close/>
              </a:path>
            </a:pathLst>
          </a:custGeom>
          <a:blipFill>
            <a:blip r:embed="rId8"/>
            <a:stretch>
              <a:fillRect/>
            </a:stretch>
          </a:blipFill>
        </p:spPr>
        <p:txBody>
          <a:bodyPr/>
          <a:lstStyle/>
          <a:p>
            <a:endParaRPr lang="en-AE"/>
          </a:p>
        </p:txBody>
      </p:sp>
      <p:sp>
        <p:nvSpPr>
          <p:cNvPr id="7" name="Freeform 7"/>
          <p:cNvSpPr/>
          <p:nvPr/>
        </p:nvSpPr>
        <p:spPr>
          <a:xfrm rot="-5400000">
            <a:off x="5049589" y="802640"/>
            <a:ext cx="8188821" cy="10413708"/>
          </a:xfrm>
          <a:custGeom>
            <a:avLst/>
            <a:gdLst/>
            <a:ahLst/>
            <a:cxnLst/>
            <a:rect l="l" t="t" r="r" b="b"/>
            <a:pathLst>
              <a:path w="8188821" h="10413708">
                <a:moveTo>
                  <a:pt x="0" y="0"/>
                </a:moveTo>
                <a:lnTo>
                  <a:pt x="8188822" y="0"/>
                </a:lnTo>
                <a:lnTo>
                  <a:pt x="8188822" y="10413708"/>
                </a:lnTo>
                <a:lnTo>
                  <a:pt x="0" y="10413708"/>
                </a:lnTo>
                <a:lnTo>
                  <a:pt x="0" y="0"/>
                </a:lnTo>
                <a:close/>
              </a:path>
            </a:pathLst>
          </a:custGeom>
          <a:blipFill>
            <a:blip r:embed="rId9"/>
            <a:stretch>
              <a:fillRect/>
            </a:stretch>
          </a:blipFill>
        </p:spPr>
        <p:txBody>
          <a:bodyPr/>
          <a:lstStyle/>
          <a:p>
            <a:endParaRPr lang="en-AE"/>
          </a:p>
        </p:txBody>
      </p:sp>
      <p:sp>
        <p:nvSpPr>
          <p:cNvPr id="8" name="TextBox 8"/>
          <p:cNvSpPr txBox="1"/>
          <p:nvPr/>
        </p:nvSpPr>
        <p:spPr>
          <a:xfrm>
            <a:off x="4971276" y="-3620"/>
            <a:ext cx="8345448" cy="1797940"/>
          </a:xfrm>
          <a:prstGeom prst="rect">
            <a:avLst/>
          </a:prstGeom>
        </p:spPr>
        <p:txBody>
          <a:bodyPr lIns="0" tIns="0" rIns="0" bIns="0" rtlCol="0" anchor="t">
            <a:spAutoFit/>
          </a:bodyPr>
          <a:lstStyle/>
          <a:p>
            <a:pPr algn="ctr">
              <a:lnSpc>
                <a:spcPts val="13937"/>
              </a:lnSpc>
            </a:pPr>
            <a:r>
              <a:rPr lang="en-US" sz="10099" spc="272">
                <a:solidFill>
                  <a:srgbClr val="FDEEE7"/>
                </a:solidFill>
                <a:latin typeface="TAN Pearl"/>
                <a:ea typeface="TAN Pearl"/>
                <a:cs typeface="TAN Pearl"/>
                <a:sym typeface="TAN Pearl"/>
              </a:rPr>
              <a:t>Privacy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a:off x="1703561" y="697838"/>
            <a:ext cx="14880878" cy="8891325"/>
          </a:xfrm>
          <a:custGeom>
            <a:avLst/>
            <a:gdLst/>
            <a:ahLst/>
            <a:cxnLst/>
            <a:rect l="l" t="t" r="r" b="b"/>
            <a:pathLst>
              <a:path w="14880878" h="8891325">
                <a:moveTo>
                  <a:pt x="0" y="0"/>
                </a:moveTo>
                <a:lnTo>
                  <a:pt x="14880878" y="0"/>
                </a:lnTo>
                <a:lnTo>
                  <a:pt x="14880878" y="8891324"/>
                </a:lnTo>
                <a:lnTo>
                  <a:pt x="0" y="8891324"/>
                </a:lnTo>
                <a:lnTo>
                  <a:pt x="0" y="0"/>
                </a:lnTo>
                <a:close/>
              </a:path>
            </a:pathLst>
          </a:custGeom>
          <a:blipFill>
            <a:blip r:embed="rId4"/>
            <a:stretch>
              <a:fillRect/>
            </a:stretch>
          </a:blipFill>
        </p:spPr>
        <p:txBody>
          <a:bodyPr/>
          <a:lstStyle/>
          <a:p>
            <a:endParaRPr lang="en-AE"/>
          </a:p>
        </p:txBody>
      </p:sp>
      <p:sp>
        <p:nvSpPr>
          <p:cNvPr id="4" name="TextBox 4"/>
          <p:cNvSpPr txBox="1"/>
          <p:nvPr/>
        </p:nvSpPr>
        <p:spPr>
          <a:xfrm>
            <a:off x="3994673" y="837427"/>
            <a:ext cx="10298655" cy="1266128"/>
          </a:xfrm>
          <a:prstGeom prst="rect">
            <a:avLst/>
          </a:prstGeom>
        </p:spPr>
        <p:txBody>
          <a:bodyPr lIns="0" tIns="0" rIns="0" bIns="0" rtlCol="0" anchor="t">
            <a:spAutoFit/>
          </a:bodyPr>
          <a:lstStyle/>
          <a:p>
            <a:pPr algn="ctr">
              <a:lnSpc>
                <a:spcPts val="9484"/>
              </a:lnSpc>
            </a:pPr>
            <a:r>
              <a:rPr lang="en-US" sz="7774" b="1" spc="209">
                <a:solidFill>
                  <a:srgbClr val="4B3B33"/>
                </a:solidFill>
                <a:latin typeface="Amazing Grotesk Semi-Bold"/>
                <a:ea typeface="Amazing Grotesk Semi-Bold"/>
                <a:cs typeface="Amazing Grotesk Semi-Bold"/>
                <a:sym typeface="Amazing Grotesk Semi-Bold"/>
              </a:rPr>
              <a:t>Hardwick Hall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a:off x="4923122" y="1633189"/>
            <a:ext cx="8441757" cy="8473532"/>
          </a:xfrm>
          <a:custGeom>
            <a:avLst/>
            <a:gdLst/>
            <a:ahLst/>
            <a:cxnLst/>
            <a:rect l="l" t="t" r="r" b="b"/>
            <a:pathLst>
              <a:path w="8441757" h="8473532">
                <a:moveTo>
                  <a:pt x="0" y="0"/>
                </a:moveTo>
                <a:lnTo>
                  <a:pt x="8441756" y="0"/>
                </a:lnTo>
                <a:lnTo>
                  <a:pt x="8441756" y="8473533"/>
                </a:lnTo>
                <a:lnTo>
                  <a:pt x="0" y="8473533"/>
                </a:lnTo>
                <a:lnTo>
                  <a:pt x="0" y="0"/>
                </a:lnTo>
                <a:close/>
              </a:path>
            </a:pathLst>
          </a:custGeom>
          <a:blipFill>
            <a:blip r:embed="rId4"/>
            <a:stretch>
              <a:fillRect/>
            </a:stretch>
          </a:blipFill>
        </p:spPr>
        <p:txBody>
          <a:bodyPr/>
          <a:lstStyle/>
          <a:p>
            <a:endParaRPr lang="en-AE"/>
          </a:p>
        </p:txBody>
      </p:sp>
      <p:sp>
        <p:nvSpPr>
          <p:cNvPr id="4" name="TextBox 4"/>
          <p:cNvSpPr txBox="1"/>
          <p:nvPr/>
        </p:nvSpPr>
        <p:spPr>
          <a:xfrm>
            <a:off x="3994673" y="367061"/>
            <a:ext cx="10298655" cy="1266128"/>
          </a:xfrm>
          <a:prstGeom prst="rect">
            <a:avLst/>
          </a:prstGeom>
        </p:spPr>
        <p:txBody>
          <a:bodyPr lIns="0" tIns="0" rIns="0" bIns="0" rtlCol="0" anchor="t">
            <a:spAutoFit/>
          </a:bodyPr>
          <a:lstStyle/>
          <a:p>
            <a:pPr algn="ctr">
              <a:lnSpc>
                <a:spcPts val="9484"/>
              </a:lnSpc>
            </a:pPr>
            <a:r>
              <a:rPr lang="en-US" sz="7774" b="1" spc="209">
                <a:solidFill>
                  <a:srgbClr val="4B3B33"/>
                </a:solidFill>
                <a:latin typeface="Amazing Grotesk Semi-Bold"/>
                <a:ea typeface="Amazing Grotesk Semi-Bold"/>
                <a:cs typeface="Amazing Grotesk Semi-Bold"/>
                <a:sym typeface="Amazing Grotesk Semi-Bold"/>
              </a:rPr>
              <a:t>Glass Making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92" t="-24621" b="-22751"/>
            </a:stretch>
          </a:blipFill>
        </p:spPr>
        <p:txBody>
          <a:bodyPr/>
          <a:lstStyle/>
          <a:p>
            <a:endParaRPr lang="en-AE"/>
          </a:p>
        </p:txBody>
      </p:sp>
      <p:sp>
        <p:nvSpPr>
          <p:cNvPr id="3" name="Freeform 3"/>
          <p:cNvSpPr/>
          <p:nvPr/>
        </p:nvSpPr>
        <p:spPr>
          <a:xfrm>
            <a:off x="2314630" y="1503025"/>
            <a:ext cx="13658739" cy="8348904"/>
          </a:xfrm>
          <a:custGeom>
            <a:avLst/>
            <a:gdLst/>
            <a:ahLst/>
            <a:cxnLst/>
            <a:rect l="l" t="t" r="r" b="b"/>
            <a:pathLst>
              <a:path w="13658739" h="8348904">
                <a:moveTo>
                  <a:pt x="0" y="0"/>
                </a:moveTo>
                <a:lnTo>
                  <a:pt x="13658740" y="0"/>
                </a:lnTo>
                <a:lnTo>
                  <a:pt x="13658740" y="8348905"/>
                </a:lnTo>
                <a:lnTo>
                  <a:pt x="0" y="8348905"/>
                </a:lnTo>
                <a:lnTo>
                  <a:pt x="0" y="0"/>
                </a:lnTo>
                <a:close/>
              </a:path>
            </a:pathLst>
          </a:custGeom>
          <a:blipFill>
            <a:blip r:embed="rId4"/>
            <a:stretch>
              <a:fillRect/>
            </a:stretch>
          </a:blipFill>
        </p:spPr>
        <p:txBody>
          <a:bodyPr/>
          <a:lstStyle/>
          <a:p>
            <a:endParaRPr lang="en-AE"/>
          </a:p>
        </p:txBody>
      </p:sp>
      <p:sp>
        <p:nvSpPr>
          <p:cNvPr id="4" name="Freeform 4"/>
          <p:cNvSpPr/>
          <p:nvPr/>
        </p:nvSpPr>
        <p:spPr>
          <a:xfrm>
            <a:off x="15154929" y="7790314"/>
            <a:ext cx="3496612" cy="3751394"/>
          </a:xfrm>
          <a:custGeom>
            <a:avLst/>
            <a:gdLst/>
            <a:ahLst/>
            <a:cxnLst/>
            <a:rect l="l" t="t" r="r" b="b"/>
            <a:pathLst>
              <a:path w="3496612" h="3751394">
                <a:moveTo>
                  <a:pt x="0" y="0"/>
                </a:moveTo>
                <a:lnTo>
                  <a:pt x="3496612" y="0"/>
                </a:lnTo>
                <a:lnTo>
                  <a:pt x="3496612" y="3751394"/>
                </a:lnTo>
                <a:lnTo>
                  <a:pt x="0" y="3751394"/>
                </a:lnTo>
                <a:lnTo>
                  <a:pt x="0" y="0"/>
                </a:lnTo>
                <a:close/>
              </a:path>
            </a:pathLst>
          </a:custGeom>
          <a:blipFill>
            <a:blip r:embed="rId5"/>
            <a:stretch>
              <a:fillRect/>
            </a:stretch>
          </a:blipFill>
        </p:spPr>
        <p:txBody>
          <a:bodyPr/>
          <a:lstStyle/>
          <a:p>
            <a:endParaRPr lang="en-AE"/>
          </a:p>
        </p:txBody>
      </p:sp>
      <p:sp>
        <p:nvSpPr>
          <p:cNvPr id="5" name="TextBox 5"/>
          <p:cNvSpPr txBox="1"/>
          <p:nvPr/>
        </p:nvSpPr>
        <p:spPr>
          <a:xfrm>
            <a:off x="3994673" y="367061"/>
            <a:ext cx="10298655" cy="1266128"/>
          </a:xfrm>
          <a:prstGeom prst="rect">
            <a:avLst/>
          </a:prstGeom>
        </p:spPr>
        <p:txBody>
          <a:bodyPr lIns="0" tIns="0" rIns="0" bIns="0" rtlCol="0" anchor="t">
            <a:spAutoFit/>
          </a:bodyPr>
          <a:lstStyle/>
          <a:p>
            <a:pPr algn="ctr">
              <a:lnSpc>
                <a:spcPts val="9484"/>
              </a:lnSpc>
            </a:pPr>
            <a:r>
              <a:rPr lang="en-US" sz="7774" b="1" spc="209">
                <a:solidFill>
                  <a:srgbClr val="4B3B33"/>
                </a:solidFill>
                <a:latin typeface="Amazing Grotesk Semi-Bold"/>
                <a:ea typeface="Amazing Grotesk Semi-Bold"/>
                <a:cs typeface="Amazing Grotesk Semi-Bold"/>
                <a:sym typeface="Amazing Grotesk Semi-Bold"/>
              </a:rPr>
              <a:t>Mining</a:t>
            </a:r>
          </a:p>
        </p:txBody>
      </p:sp>
      <p:sp>
        <p:nvSpPr>
          <p:cNvPr id="6" name="Freeform 6"/>
          <p:cNvSpPr/>
          <p:nvPr/>
        </p:nvSpPr>
        <p:spPr>
          <a:xfrm rot="-1663506">
            <a:off x="-39424" y="340043"/>
            <a:ext cx="4708109" cy="2994959"/>
          </a:xfrm>
          <a:custGeom>
            <a:avLst/>
            <a:gdLst/>
            <a:ahLst/>
            <a:cxnLst/>
            <a:rect l="l" t="t" r="r" b="b"/>
            <a:pathLst>
              <a:path w="4708109" h="2994959">
                <a:moveTo>
                  <a:pt x="0" y="0"/>
                </a:moveTo>
                <a:lnTo>
                  <a:pt x="4708109" y="0"/>
                </a:lnTo>
                <a:lnTo>
                  <a:pt x="4708109" y="2994958"/>
                </a:lnTo>
                <a:lnTo>
                  <a:pt x="0" y="2994958"/>
                </a:lnTo>
                <a:lnTo>
                  <a:pt x="0" y="0"/>
                </a:lnTo>
                <a:close/>
              </a:path>
            </a:pathLst>
          </a:custGeom>
          <a:blipFill>
            <a:blip r:embed="rId6"/>
            <a:stretch>
              <a:fillRect t="-90169"/>
            </a:stretch>
          </a:blipFill>
        </p:spPr>
        <p:txBody>
          <a:bodyPr/>
          <a:lstStyle/>
          <a:p>
            <a:endParaRPr lang="en-A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672</Words>
  <Application>Microsoft Macintosh PowerPoint</Application>
  <PresentationFormat>Custom</PresentationFormat>
  <Paragraphs>82</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Glacial Indifference Bold</vt:lpstr>
      <vt:lpstr>Calibri</vt:lpstr>
      <vt:lpstr>Amazing Grotesk</vt:lpstr>
      <vt:lpstr>Amazing Grotesk Semi-Bold</vt:lpstr>
      <vt:lpstr>TAN Pearl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Green Scrapbook Art History Presentation</dc:title>
  <cp:lastModifiedBy>Rashed Alshamsi</cp:lastModifiedBy>
  <cp:revision>2</cp:revision>
  <dcterms:created xsi:type="dcterms:W3CDTF">2006-08-16T00:00:00Z</dcterms:created>
  <dcterms:modified xsi:type="dcterms:W3CDTF">2025-02-19T17:51:43Z</dcterms:modified>
  <dc:identifier>DAGEXQt78m4</dc:identifier>
</cp:coreProperties>
</file>